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p:nvPr>
            <p:ph type="sldImg"/>
          </p:nvPr>
        </p:nvSpPr>
        <p:spPr>
          <a:xfrm>
            <a:off x="1143000" y="685800"/>
            <a:ext cx="4572000" cy="3429000"/>
          </a:xfrm>
          <a:prstGeom prst="rect">
            <a:avLst/>
          </a:prstGeom>
        </p:spPr>
        <p:txBody>
          <a:bodyPr/>
          <a:lstStyle/>
          <a:p>
            <a:pPr/>
          </a:p>
        </p:txBody>
      </p:sp>
      <p:sp>
        <p:nvSpPr>
          <p:cNvPr id="167" name="Shape 16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p:spTree>
      <p:nvGrpSpPr>
        <p:cNvPr id="1" name=""/>
        <p:cNvGrpSpPr/>
        <p:nvPr/>
      </p:nvGrpSpPr>
      <p:grpSpPr>
        <a:xfrm>
          <a:off x="0" y="0"/>
          <a:ext cx="0" cy="0"/>
          <a:chOff x="0" y="0"/>
          <a:chExt cx="0" cy="0"/>
        </a:xfrm>
      </p:grpSpPr>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6_Agenda">
    <p:bg>
      <p:bgPr>
        <a:solidFill>
          <a:srgbClr val="FFFFFF"/>
        </a:solidFill>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b="0" sz="1200">
                <a:uFillTx/>
              </a:defRPr>
            </a:p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b="0" sz="1200">
                <a:uFillTx/>
              </a:defRPr>
            </a:pPr>
          </a:p>
        </p:txBody>
      </p:sp>
      <p:sp>
        <p:nvSpPr>
          <p:cNvPr id="109" name="Shape 109"/>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7_Agenda">
    <p:bg>
      <p:bgPr>
        <a:solidFill>
          <a:srgbClr val="FFFFFF"/>
        </a:solidFill>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b="0" sz="1200">
                <a:uFillTx/>
              </a:defRPr>
            </a:pPr>
          </a:p>
        </p:txBody>
      </p:sp>
      <p:sp>
        <p:nvSpPr>
          <p:cNvPr id="120" name="Shape 12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bg>
      <p:bgPr>
        <a:solidFill>
          <a:srgbClr val="FFFFFF"/>
        </a:solidFill>
      </p:bgPr>
    </p:bg>
    <p:spTree>
      <p:nvGrpSpPr>
        <p:cNvPr id="1" name=""/>
        <p:cNvGrpSpPr/>
        <p:nvPr/>
      </p:nvGrpSpPr>
      <p:grpSpPr>
        <a:xfrm>
          <a:off x="0" y="0"/>
          <a:ext cx="0" cy="0"/>
          <a:chOff x="0" y="0"/>
          <a:chExt cx="0" cy="0"/>
        </a:xfrm>
      </p:grpSpPr>
      <p:sp>
        <p:nvSpPr>
          <p:cNvPr id="127" name="Shape 127"/>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b="0" sz="4400">
                <a:solidFill>
                  <a:srgbClr val="000000"/>
                </a:solidFill>
                <a:uFillTx/>
                <a:latin typeface="+mn-lt"/>
                <a:ea typeface="+mn-ea"/>
                <a:cs typeface="+mn-cs"/>
                <a:sym typeface="Gill Sans"/>
              </a:defRPr>
            </a:lvl1pPr>
          </a:lstStyle>
          <a:p>
            <a:pPr/>
            <a:r>
              <a:t>Title Text</a:t>
            </a:r>
          </a:p>
        </p:txBody>
      </p:sp>
      <p:sp>
        <p:nvSpPr>
          <p:cNvPr id="128" name="Shape 128"/>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b="0" sz="1800">
                <a:solidFill>
                  <a:srgbClr val="000000"/>
                </a:solidFill>
                <a:uFillTx/>
                <a:latin typeface="+mn-lt"/>
                <a:ea typeface="+mn-ea"/>
                <a:cs typeface="+mn-cs"/>
                <a:sym typeface="Gill Sans"/>
              </a:defRPr>
            </a:lvl1pPr>
            <a:lvl2pPr marL="0" indent="0" algn="ctr">
              <a:lnSpc>
                <a:spcPct val="100000"/>
              </a:lnSpc>
              <a:buSzTx/>
              <a:buFontTx/>
              <a:buNone/>
              <a:defRPr b="0" sz="1800">
                <a:solidFill>
                  <a:srgbClr val="000000"/>
                </a:solidFill>
                <a:uFillTx/>
                <a:latin typeface="+mn-lt"/>
                <a:ea typeface="+mn-ea"/>
                <a:cs typeface="+mn-cs"/>
                <a:sym typeface="Gill Sans"/>
              </a:defRPr>
            </a:lvl2pPr>
            <a:lvl3pPr marL="0" indent="0" algn="ctr">
              <a:lnSpc>
                <a:spcPct val="100000"/>
              </a:lnSpc>
              <a:buSzTx/>
              <a:buFontTx/>
              <a:buNone/>
              <a:defRPr b="0" sz="1800">
                <a:solidFill>
                  <a:srgbClr val="000000"/>
                </a:solidFill>
                <a:uFillTx/>
                <a:latin typeface="+mn-lt"/>
                <a:ea typeface="+mn-ea"/>
                <a:cs typeface="+mn-cs"/>
                <a:sym typeface="Gill Sans"/>
              </a:defRPr>
            </a:lvl3pPr>
            <a:lvl4pPr marL="0" indent="0" algn="ctr">
              <a:lnSpc>
                <a:spcPct val="100000"/>
              </a:lnSpc>
              <a:buSzTx/>
              <a:buFontTx/>
              <a:buNone/>
              <a:defRPr b="0" sz="1800">
                <a:solidFill>
                  <a:srgbClr val="000000"/>
                </a:solidFill>
                <a:uFillTx/>
                <a:latin typeface="+mn-lt"/>
                <a:ea typeface="+mn-ea"/>
                <a:cs typeface="+mn-cs"/>
                <a:sym typeface="Gill Sans"/>
              </a:defRPr>
            </a:lvl4pPr>
            <a:lvl5pPr marL="0" indent="0" algn="ctr">
              <a:lnSpc>
                <a:spcPct val="100000"/>
              </a:lnSpc>
              <a:buSzTx/>
              <a:buFontTx/>
              <a:buNone/>
              <a:defRPr b="0" sz="1800">
                <a:solidFill>
                  <a:srgbClr val="000000"/>
                </a:solidFill>
                <a:uFillTx/>
                <a:latin typeface="+mn-lt"/>
                <a:ea typeface="+mn-ea"/>
                <a:cs typeface="+mn-c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29" name="Shape 129"/>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io Slide">
    <p:bg>
      <p:bgPr>
        <a:solidFill>
          <a:srgbClr val="FFFFFF"/>
        </a:solidFill>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b="0" sz="1200">
                <a:uFillTx/>
              </a:defRPr>
            </a:pPr>
          </a:p>
        </p:txBody>
      </p:sp>
      <p:sp>
        <p:nvSpPr>
          <p:cNvPr id="137" name="Shape 137"/>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b="0" sz="1200">
                <a:uFillTx/>
              </a:defRPr>
            </a:pPr>
          </a:p>
        </p:txBody>
      </p:sp>
      <p:sp>
        <p:nvSpPr>
          <p:cNvPr id="138" name="Shape 138"/>
          <p:cNvSpPr/>
          <p:nvPr>
            <p:ph type="title"/>
          </p:nvPr>
        </p:nvSpPr>
        <p:spPr>
          <a:xfrm>
            <a:off x="444569" y="1066787"/>
            <a:ext cx="4924356" cy="1126999"/>
          </a:xfrm>
          <a:prstGeom prst="rect">
            <a:avLst/>
          </a:prstGeom>
        </p:spPr>
        <p:txBody>
          <a:bodyPr lIns="0" tIns="0" rIns="0" bIns="0"/>
          <a:lstStyle>
            <a:lvl1pPr defTabSz="914400">
              <a:lnSpc>
                <a:spcPts val="3500"/>
              </a:lnSpc>
              <a:defRPr cap="all" sz="3800">
                <a:solidFill>
                  <a:srgbClr val="000000"/>
                </a:solidFill>
                <a:uFillTx/>
              </a:defRPr>
            </a:lvl1pPr>
          </a:lstStyle>
          <a:p>
            <a:pPr/>
            <a:r>
              <a:t>Title Text</a:t>
            </a:r>
          </a:p>
        </p:txBody>
      </p:sp>
      <p:sp>
        <p:nvSpPr>
          <p:cNvPr id="139" name="Shape 139"/>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b="0" sz="2000">
                <a:solidFill>
                  <a:srgbClr val="000000"/>
                </a:solidFill>
                <a:uFillTx/>
              </a:defRPr>
            </a:lvl1pPr>
            <a:lvl2pPr marL="0" indent="329138" defTabSz="914400">
              <a:lnSpc>
                <a:spcPts val="2400"/>
              </a:lnSpc>
              <a:buSzTx/>
              <a:buNone/>
              <a:defRPr b="0" sz="2000">
                <a:solidFill>
                  <a:srgbClr val="000000"/>
                </a:solidFill>
                <a:uFillTx/>
              </a:defRPr>
            </a:lvl2pPr>
            <a:lvl3pPr marL="0" indent="658277" defTabSz="914400">
              <a:lnSpc>
                <a:spcPts val="2400"/>
              </a:lnSpc>
              <a:buSzTx/>
              <a:buNone/>
              <a:defRPr b="0" sz="2000">
                <a:solidFill>
                  <a:srgbClr val="000000"/>
                </a:solidFill>
                <a:uFillTx/>
              </a:defRPr>
            </a:lvl3pPr>
            <a:lvl4pPr marL="0" indent="987415" defTabSz="914400">
              <a:lnSpc>
                <a:spcPts val="2400"/>
              </a:lnSpc>
              <a:buSzTx/>
              <a:buNone/>
              <a:defRPr b="0" sz="2000">
                <a:solidFill>
                  <a:srgbClr val="000000"/>
                </a:solidFill>
                <a:uFillTx/>
              </a:defRPr>
            </a:lvl4pPr>
            <a:lvl5pPr marL="0" indent="1316552" defTabSz="914400">
              <a:lnSpc>
                <a:spcPts val="2400"/>
              </a:lnSpc>
              <a:buSzTx/>
              <a:buNone/>
              <a:defRPr b="0" sz="2000">
                <a:solidFill>
                  <a:srgbClr val="000000"/>
                </a:solidFill>
                <a:uFillTx/>
              </a:defRPr>
            </a:lvl5pPr>
          </a:lstStyle>
          <a:p>
            <a:pPr/>
            <a:r>
              <a:t>Body Level One</a:t>
            </a:r>
          </a:p>
          <a:p>
            <a:pPr lvl="1"/>
            <a:r>
              <a:t>Body Level Two</a:t>
            </a:r>
          </a:p>
          <a:p>
            <a:pPr lvl="2"/>
            <a:r>
              <a:t>Body Level Three</a:t>
            </a:r>
          </a:p>
          <a:p>
            <a:pPr lvl="3"/>
            <a:r>
              <a:t>Body Level Four</a:t>
            </a:r>
          </a:p>
          <a:p>
            <a:pPr lvl="4"/>
            <a:r>
              <a:t>Body Level Five</a:t>
            </a:r>
          </a:p>
        </p:txBody>
      </p:sp>
      <p:sp>
        <p:nvSpPr>
          <p:cNvPr id="140" name="Shape 140"/>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Bio Slide">
    <p:bg>
      <p:bgPr>
        <a:solidFill>
          <a:srgbClr val="FFFFFF"/>
        </a:solidFill>
      </p:bgPr>
    </p:bg>
    <p:spTree>
      <p:nvGrpSpPr>
        <p:cNvPr id="1" name=""/>
        <p:cNvGrpSpPr/>
        <p:nvPr/>
      </p:nvGrpSpPr>
      <p:grpSpPr>
        <a:xfrm>
          <a:off x="0" y="0"/>
          <a:ext cx="0" cy="0"/>
          <a:chOff x="0" y="0"/>
          <a:chExt cx="0" cy="0"/>
        </a:xfrm>
      </p:grpSpPr>
      <p:sp>
        <p:nvSpPr>
          <p:cNvPr id="147" name="Shape 147"/>
          <p:cNvSpPr/>
          <p:nvPr/>
        </p:nvSpPr>
        <p:spPr>
          <a:xfrm>
            <a:off x="458787" y="487362"/>
            <a:ext cx="8448676" cy="1"/>
          </a:xfrm>
          <a:prstGeom prst="line">
            <a:avLst/>
          </a:prstGeom>
          <a:ln w="3175">
            <a:solidFill>
              <a:srgbClr val="000000"/>
            </a:solidFill>
            <a:miter/>
          </a:ln>
        </p:spPr>
        <p:txBody>
          <a:bodyPr lIns="45719" rIns="45719"/>
          <a:lstStyle/>
          <a:p>
            <a:pPr algn="l" defTabSz="457200">
              <a:defRPr b="0" sz="1200">
                <a:uFillTx/>
              </a:defRPr>
            </a:pPr>
          </a:p>
        </p:txBody>
      </p:sp>
      <p:sp>
        <p:nvSpPr>
          <p:cNvPr id="148" name="Shape 148"/>
          <p:cNvSpPr/>
          <p:nvPr/>
        </p:nvSpPr>
        <p:spPr>
          <a:xfrm>
            <a:off x="458787" y="908050"/>
            <a:ext cx="8448676" cy="0"/>
          </a:xfrm>
          <a:prstGeom prst="line">
            <a:avLst/>
          </a:prstGeom>
          <a:ln w="3175">
            <a:solidFill>
              <a:srgbClr val="000000"/>
            </a:solidFill>
            <a:miter/>
          </a:ln>
        </p:spPr>
        <p:txBody>
          <a:bodyPr lIns="45719" rIns="45719"/>
          <a:lstStyle/>
          <a:p>
            <a:pPr algn="l" defTabSz="457200">
              <a:defRPr b="0" sz="1200">
                <a:uFillTx/>
              </a:defRPr>
            </a:pPr>
          </a:p>
        </p:txBody>
      </p:sp>
      <p:sp>
        <p:nvSpPr>
          <p:cNvPr id="149" name="Shape 149"/>
          <p:cNvSpPr/>
          <p:nvPr>
            <p:ph type="title"/>
          </p:nvPr>
        </p:nvSpPr>
        <p:spPr>
          <a:xfrm>
            <a:off x="444569" y="1066787"/>
            <a:ext cx="4924356" cy="1126999"/>
          </a:xfrm>
          <a:prstGeom prst="rect">
            <a:avLst/>
          </a:prstGeom>
        </p:spPr>
        <p:txBody>
          <a:bodyPr lIns="0" tIns="0" rIns="0" bIns="0"/>
          <a:lstStyle>
            <a:lvl1pPr defTabSz="914400">
              <a:lnSpc>
                <a:spcPts val="3500"/>
              </a:lnSpc>
              <a:defRPr cap="all" sz="3800">
                <a:solidFill>
                  <a:srgbClr val="000000"/>
                </a:solidFill>
                <a:uFillTx/>
              </a:defRPr>
            </a:lvl1pPr>
          </a:lstStyle>
          <a:p>
            <a:pPr/>
            <a:r>
              <a:t>Title Text</a:t>
            </a:r>
          </a:p>
        </p:txBody>
      </p:sp>
      <p:sp>
        <p:nvSpPr>
          <p:cNvPr id="150" name="Shape 150"/>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b="0" sz="2000">
                <a:solidFill>
                  <a:srgbClr val="000000"/>
                </a:solidFill>
                <a:uFillTx/>
                <a:latin typeface="News706 BT"/>
                <a:ea typeface="News706 BT"/>
                <a:cs typeface="News706 BT"/>
                <a:sym typeface="News706 BT"/>
              </a:defRPr>
            </a:lvl1pPr>
            <a:lvl2pPr marL="0" indent="329138" defTabSz="914400">
              <a:lnSpc>
                <a:spcPts val="2400"/>
              </a:lnSpc>
              <a:buSzTx/>
              <a:buNone/>
              <a:defRPr b="0" sz="2000">
                <a:solidFill>
                  <a:srgbClr val="000000"/>
                </a:solidFill>
                <a:uFillTx/>
                <a:latin typeface="News706 BT"/>
                <a:ea typeface="News706 BT"/>
                <a:cs typeface="News706 BT"/>
                <a:sym typeface="News706 BT"/>
              </a:defRPr>
            </a:lvl2pPr>
            <a:lvl3pPr marL="0" indent="658277" defTabSz="914400">
              <a:lnSpc>
                <a:spcPts val="2400"/>
              </a:lnSpc>
              <a:buSzTx/>
              <a:buNone/>
              <a:defRPr b="0" sz="2000">
                <a:solidFill>
                  <a:srgbClr val="000000"/>
                </a:solidFill>
                <a:uFillTx/>
                <a:latin typeface="News706 BT"/>
                <a:ea typeface="News706 BT"/>
                <a:cs typeface="News706 BT"/>
                <a:sym typeface="News706 BT"/>
              </a:defRPr>
            </a:lvl3pPr>
            <a:lvl4pPr marL="0" indent="987415" defTabSz="914400">
              <a:lnSpc>
                <a:spcPts val="2400"/>
              </a:lnSpc>
              <a:buSzTx/>
              <a:buNone/>
              <a:defRPr b="0" sz="2000">
                <a:solidFill>
                  <a:srgbClr val="000000"/>
                </a:solidFill>
                <a:uFillTx/>
                <a:latin typeface="News706 BT"/>
                <a:ea typeface="News706 BT"/>
                <a:cs typeface="News706 BT"/>
                <a:sym typeface="News706 BT"/>
              </a:defRPr>
            </a:lvl4pPr>
            <a:lvl5pPr marL="0" indent="1316552" defTabSz="914400">
              <a:lnSpc>
                <a:spcPts val="2400"/>
              </a:lnSpc>
              <a:buSzTx/>
              <a:buNone/>
              <a:defRPr b="0" sz="2000">
                <a:solidFill>
                  <a:srgbClr val="000000"/>
                </a:solidFill>
                <a:uFillTx/>
                <a:latin typeface="News706 BT"/>
                <a:ea typeface="News706 BT"/>
                <a:cs typeface="News706 BT"/>
                <a:sym typeface="News706 BT"/>
              </a:defRPr>
            </a:lvl5pPr>
          </a:lstStyle>
          <a:p>
            <a:pPr/>
            <a:r>
              <a:t>Body Level One</a:t>
            </a:r>
          </a:p>
          <a:p>
            <a:pPr lvl="1"/>
            <a:r>
              <a:t>Body Level Two</a:t>
            </a:r>
          </a:p>
          <a:p>
            <a:pPr lvl="2"/>
            <a:r>
              <a:t>Body Level Three</a:t>
            </a:r>
          </a:p>
          <a:p>
            <a:pPr lvl="3"/>
            <a:r>
              <a:t>Body Level Four</a:t>
            </a:r>
          </a:p>
          <a:p>
            <a:pPr lvl="4"/>
            <a:r>
              <a:t>Body Level Five</a:t>
            </a:r>
          </a:p>
        </p:txBody>
      </p:sp>
      <p:sp>
        <p:nvSpPr>
          <p:cNvPr id="151" name="Shape 15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2_Title">
    <p:spTree>
      <p:nvGrpSpPr>
        <p:cNvPr id="1" name=""/>
        <p:cNvGrpSpPr/>
        <p:nvPr/>
      </p:nvGrpSpPr>
      <p:grpSpPr>
        <a:xfrm>
          <a:off x="0" y="0"/>
          <a:ext cx="0" cy="0"/>
          <a:chOff x="0" y="0"/>
          <a:chExt cx="0" cy="0"/>
        </a:xfrm>
      </p:grpSpPr>
      <p:sp>
        <p:nvSpPr>
          <p:cNvPr id="158" name="Shape 1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59" name="Shape 1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60" name="Shape 160"/>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Agenda">
    <p:bg>
      <p:bgPr>
        <a:solidFill>
          <a:srgbClr val="FFFFFF"/>
        </a:solidFill>
      </p:bgPr>
    </p:bg>
    <p:spTree>
      <p:nvGrpSpPr>
        <p:cNvPr id="1" name=""/>
        <p:cNvGrpSpPr/>
        <p:nvPr/>
      </p:nvGrpSpPr>
      <p:grpSpPr>
        <a:xfrm>
          <a:off x="0" y="0"/>
          <a:ext cx="0" cy="0"/>
          <a:chOff x="0" y="0"/>
          <a:chExt cx="0" cy="0"/>
        </a:xfrm>
      </p:grpSpPr>
      <p:sp>
        <p:nvSpPr>
          <p:cNvPr id="20" name="Shape 2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1_Title">
    <p:spTree>
      <p:nvGrpSpPr>
        <p:cNvPr id="1" name=""/>
        <p:cNvGrpSpPr/>
        <p:nvPr/>
      </p:nvGrpSpPr>
      <p:grpSpPr>
        <a:xfrm>
          <a:off x="0" y="0"/>
          <a:ext cx="0" cy="0"/>
          <a:chOff x="0" y="0"/>
          <a:chExt cx="0" cy="0"/>
        </a:xfrm>
      </p:grpSpPr>
      <p:pic>
        <p:nvPicPr>
          <p:cNvPr id="27" name="image.png"/>
          <p:cNvPicPr>
            <a:picLocks noChangeAspect="0"/>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2_Title">
    <p:spTree>
      <p:nvGrpSpPr>
        <p:cNvPr id="1" name=""/>
        <p:cNvGrpSpPr/>
        <p:nvPr/>
      </p:nvGrpSpPr>
      <p:grpSpPr>
        <a:xfrm>
          <a:off x="0" y="0"/>
          <a:ext cx="0" cy="0"/>
          <a:chOff x="0" y="0"/>
          <a:chExt cx="0" cy="0"/>
        </a:xfrm>
      </p:grpSpPr>
      <p:sp>
        <p:nvSpPr>
          <p:cNvPr id="35" name="Shape 35"/>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1_Agenda">
    <p:bg>
      <p:bgPr>
        <a:solidFill>
          <a:srgbClr val="FFFFFF"/>
        </a:solidFill>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6" name="Shape 46"/>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pPr/>
            <a:r>
              <a:t>Title Text</a:t>
            </a:r>
          </a:p>
        </p:txBody>
      </p:sp>
      <p:sp>
        <p:nvSpPr>
          <p:cNvPr id="47" name="Shape 47"/>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pPr/>
            <a:r>
              <a:t>Body Level One</a:t>
            </a:r>
          </a:p>
          <a:p>
            <a:pPr lvl="1"/>
            <a:r>
              <a:t>Body Level Two</a:t>
            </a:r>
          </a:p>
          <a:p>
            <a:pPr lvl="2"/>
            <a:r>
              <a:t>Body Level Three</a:t>
            </a:r>
          </a:p>
          <a:p>
            <a:pPr lvl="3"/>
            <a:r>
              <a:t>Body Level Four</a:t>
            </a:r>
          </a:p>
          <a:p>
            <a:pPr lvl="4"/>
            <a:r>
              <a:t>Body Level Five</a:t>
            </a:r>
          </a:p>
        </p:txBody>
      </p:sp>
      <p:sp>
        <p:nvSpPr>
          <p:cNvPr id="48" name="Shape 48"/>
          <p:cNvSpPr/>
          <p:nvPr>
            <p:ph type="sldNum" sz="quarter" idx="2"/>
          </p:nvPr>
        </p:nvSpPr>
        <p:spPr>
          <a:xfrm>
            <a:off x="8599785" y="514350"/>
            <a:ext cx="355005" cy="342900"/>
          </a:xfrm>
          <a:prstGeom prst="rect">
            <a:avLst/>
          </a:prstGeom>
        </p:spPr>
        <p:txBody>
          <a:bodyPr lIns="0" tIns="0" rIns="0" bIns="0" anchor="ctr"/>
          <a:lstStyle>
            <a:lvl1pPr>
              <a:defRPr>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2_Agenda">
    <p:bg>
      <p:bgPr>
        <a:solidFill>
          <a:srgbClr val="FFFFFF"/>
        </a:solidFill>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59" name="image.tiff"/>
          <p:cNvPicPr>
            <a:picLocks noChangeAspect="0"/>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3_Agenda">
    <p:bg>
      <p:bgPr>
        <a:solidFill>
          <a:srgbClr val="FFFFFF"/>
        </a:solidFill>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69" name="image.tiff"/>
          <p:cNvPicPr>
            <a:picLocks noChangeAspect="0"/>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2" name="Shape 72"/>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4_Agenda">
    <p:bg>
      <p:bgPr>
        <a:solidFill>
          <a:srgbClr val="FFFFFF"/>
        </a:solidFill>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81" name="image.tiff"/>
          <p:cNvPicPr>
            <a:picLocks noChangeAspect="0"/>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4" name="Shape 84"/>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5_Agenda">
    <p:bg>
      <p:bgPr>
        <a:solidFill>
          <a:srgbClr val="FFFFFF"/>
        </a:solidFill>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93" name="image.tiff"/>
          <p:cNvPicPr>
            <a:picLocks noChangeAspect="0"/>
          </p:cNvPicPr>
          <p:nvPr/>
        </p:nvPicPr>
        <p:blipFill>
          <a:blip r:embed="rId2">
            <a:extLst/>
          </a:blip>
          <a:srcRect l="0" t="2653" r="0"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6" name="Shape 96"/>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 name="Shape 4"/>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r>
              <a:t>Title Text</a:t>
            </a:r>
          </a:p>
        </p:txBody>
      </p:sp>
      <p:sp>
        <p:nvSpPr>
          <p:cNvPr id="5" name="Shape 5"/>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pPr/>
            <a:r>
              <a:t>Body Level One</a:t>
            </a:r>
          </a:p>
          <a:p>
            <a:pPr lvl="1"/>
            <a:r>
              <a:t>Body Level Two</a:t>
            </a:r>
          </a:p>
          <a:p>
            <a:pPr lvl="2"/>
            <a:r>
              <a:t>Body Level Three</a:t>
            </a:r>
          </a:p>
          <a:p>
            <a:pPr lvl="3"/>
            <a:r>
              <a:t>Body Level Four</a:t>
            </a:r>
          </a:p>
          <a:p>
            <a:pPr lvl="4"/>
            <a:r>
              <a:t>Body Level Five</a:t>
            </a:r>
          </a:p>
        </p:txBody>
      </p:sp>
      <p:sp>
        <p:nvSpPr>
          <p:cNvPr id="6" name="Shape 6"/>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b="1" baseline="0" cap="none" i="0" spc="0" strike="noStrike" sz="2200" u="none">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 Id="rId3" Type="http://schemas.openxmlformats.org/officeDocument/2006/relationships/image" Target="../media/image6.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5.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github.com/dmlc/xgboost" TargetMode="Externa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 Id="rId3" Type="http://schemas.openxmlformats.org/officeDocument/2006/relationships/image" Target="../media/image16.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70" name="Shape 17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pic>
        <p:nvPicPr>
          <p:cNvPr id="171" name="image.png"/>
          <p:cNvPicPr>
            <a:picLocks noChangeAspect="0"/>
          </p:cNvPicPr>
          <p:nvPr/>
        </p:nvPicPr>
        <p:blipFill>
          <a:blip r:embed="rId2">
            <a:extLst/>
          </a:blip>
          <a:stretch>
            <a:fillRect/>
          </a:stretch>
        </p:blipFill>
        <p:spPr>
          <a:xfrm>
            <a:off x="457200" y="579437"/>
            <a:ext cx="2038350" cy="219076"/>
          </a:xfrm>
          <a:prstGeom prst="rect">
            <a:avLst/>
          </a:prstGeom>
          <a:ln w="12700">
            <a:miter lim="400000"/>
          </a:ln>
        </p:spPr>
      </p:pic>
      <p:sp>
        <p:nvSpPr>
          <p:cNvPr id="172" name="Shape 172"/>
          <p:cNvSpPr/>
          <p:nvPr>
            <p:ph type="title" idx="4294967295"/>
          </p:nvPr>
        </p:nvSpPr>
        <p:spPr>
          <a:xfrm>
            <a:off x="412750" y="1144587"/>
            <a:ext cx="8469313" cy="2968626"/>
          </a:xfrm>
          <a:prstGeom prst="rect">
            <a:avLst/>
          </a:prstGeom>
        </p:spPr>
        <p:txBody>
          <a:bodyPr lIns="0" tIns="0" rIns="0" bIns="0"/>
          <a:lstStyle/>
          <a:p>
            <a:pPr>
              <a:lnSpc>
                <a:spcPct val="70000"/>
              </a:lnSpc>
              <a:defRPr sz="8200"/>
            </a:pPr>
            <a:r>
              <a:t>DATA SCIENCE</a:t>
            </a:r>
          </a:p>
          <a:p>
            <a:pPr>
              <a:lnSpc>
                <a:spcPct val="70000"/>
              </a:lnSpc>
              <a:defRPr sz="4100"/>
            </a:pPr>
            <a:r>
              <a:t>11 WEEK PART TIME COURSE</a:t>
            </a:r>
          </a:p>
          <a:p>
            <a:pPr>
              <a:lnSpc>
                <a:spcPct val="70000"/>
              </a:lnSpc>
              <a:defRPr sz="4100"/>
            </a:pPr>
          </a:p>
          <a:p>
            <a:pPr>
              <a:lnSpc>
                <a:spcPct val="70000"/>
              </a:lnSpc>
              <a:defRPr sz="4100"/>
            </a:pPr>
            <a:r>
              <a:t>Week 7 - Ensembling with Decision Trees</a:t>
            </a:r>
          </a:p>
          <a:p>
            <a:pPr>
              <a:lnSpc>
                <a:spcPct val="70000"/>
              </a:lnSpc>
              <a:defRPr sz="4100"/>
            </a:pPr>
            <a:r>
              <a:t>Wednesday 4th May 2016</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5" name="Shape 22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6" name="Shape 22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7" name="Shape 22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8" name="Shape 228"/>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9" name="Shape 229"/>
          <p:cNvSpPr/>
          <p:nvPr>
            <p:ph type="title"/>
          </p:nvPr>
        </p:nvSpPr>
        <p:spPr>
          <a:prstGeom prst="rect">
            <a:avLst/>
          </a:prstGeom>
        </p:spPr>
        <p:txBody>
          <a:bodyPr/>
          <a:lstStyle/>
          <a:p>
            <a:pPr/>
            <a:r>
              <a:t>DECISION TREES</a:t>
            </a:r>
          </a:p>
        </p:txBody>
      </p:sp>
      <p:sp>
        <p:nvSpPr>
          <p:cNvPr id="230" name="Shape 230"/>
          <p:cNvSpPr/>
          <p:nvPr/>
        </p:nvSpPr>
        <p:spPr>
          <a:xfrm>
            <a:off x="468312" y="12049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lvl1pPr marL="27728" marR="27728" algn="l" defTabSz="914400">
              <a:lnSpc>
                <a:spcPct val="70000"/>
              </a:lnSpc>
              <a:defRPr sz="8800">
                <a:solidFill>
                  <a:srgbClr val="141414"/>
                </a:solidFill>
                <a:uFill>
                  <a:solidFill>
                    <a:srgbClr val="FFFFFF"/>
                  </a:solidFill>
                </a:uFill>
              </a:defRPr>
            </a:lvl1pPr>
          </a:lstStyle>
          <a:p>
            <a:pPr/>
            <a:r>
              <a:t>HOW DO WE IMPROVE DECISION TREES ?</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3" name="Shape 23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4" name="Shape 23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5" name="Shape 23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6" name="Shape 236"/>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7" name="Shape 237"/>
          <p:cNvSpPr/>
          <p:nvPr>
            <p:ph type="title"/>
          </p:nvPr>
        </p:nvSpPr>
        <p:spPr>
          <a:prstGeom prst="rect">
            <a:avLst/>
          </a:prstGeom>
        </p:spPr>
        <p:txBody>
          <a:bodyPr/>
          <a:lstStyle/>
          <a:p>
            <a:pPr/>
            <a:r>
              <a:t>DECISION TREES</a:t>
            </a:r>
          </a:p>
        </p:txBody>
      </p:sp>
      <p:pic>
        <p:nvPicPr>
          <p:cNvPr id="238" name="pasted-image.png"/>
          <p:cNvPicPr>
            <a:picLocks noChangeAspect="1"/>
          </p:cNvPicPr>
          <p:nvPr/>
        </p:nvPicPr>
        <p:blipFill>
          <a:blip r:embed="rId2">
            <a:extLst/>
          </a:blip>
          <a:stretch>
            <a:fillRect/>
          </a:stretch>
        </p:blipFill>
        <p:spPr>
          <a:xfrm>
            <a:off x="3414891" y="1325562"/>
            <a:ext cx="2533294" cy="3377725"/>
          </a:xfrm>
          <a:prstGeom prst="rect">
            <a:avLst/>
          </a:prstGeom>
          <a:ln w="25400"/>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1" name="Shape 24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2" name="Shape 2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3" name="Shape 2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4" name="Shape 244"/>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5" name="Shape 245"/>
          <p:cNvSpPr/>
          <p:nvPr>
            <p:ph type="title"/>
          </p:nvPr>
        </p:nvSpPr>
        <p:spPr>
          <a:prstGeom prst="rect">
            <a:avLst/>
          </a:prstGeom>
        </p:spPr>
        <p:txBody>
          <a:bodyPr/>
          <a:lstStyle/>
          <a:p>
            <a:pPr/>
            <a:r>
              <a:t>DECISION TREES</a:t>
            </a:r>
          </a:p>
        </p:txBody>
      </p:sp>
      <p:pic>
        <p:nvPicPr>
          <p:cNvPr id="246" name="pasted-image.png"/>
          <p:cNvPicPr>
            <a:picLocks noChangeAspect="1"/>
          </p:cNvPicPr>
          <p:nvPr/>
        </p:nvPicPr>
        <p:blipFill>
          <a:blip r:embed="rId2">
            <a:extLst/>
          </a:blip>
          <a:stretch>
            <a:fillRect/>
          </a:stretch>
        </p:blipFill>
        <p:spPr>
          <a:xfrm>
            <a:off x="5103991" y="1209450"/>
            <a:ext cx="2533294" cy="3377725"/>
          </a:xfrm>
          <a:prstGeom prst="rect">
            <a:avLst/>
          </a:prstGeom>
          <a:ln w="25400"/>
        </p:spPr>
      </p:pic>
      <p:pic>
        <p:nvPicPr>
          <p:cNvPr id="247" name="pasted-image.png"/>
          <p:cNvPicPr>
            <a:picLocks noChangeAspect="1"/>
          </p:cNvPicPr>
          <p:nvPr/>
        </p:nvPicPr>
        <p:blipFill>
          <a:blip r:embed="rId3">
            <a:extLst/>
          </a:blip>
          <a:stretch>
            <a:fillRect/>
          </a:stretch>
        </p:blipFill>
        <p:spPr>
          <a:xfrm>
            <a:off x="373237" y="1209450"/>
            <a:ext cx="4503632" cy="3377725"/>
          </a:xfrm>
          <a:prstGeom prst="rect">
            <a:avLst/>
          </a:prstGeom>
          <a:ln w="25400"/>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9" name="pasted-image.png"/>
          <p:cNvPicPr>
            <a:picLocks noChangeAspect="1"/>
          </p:cNvPicPr>
          <p:nvPr/>
        </p:nvPicPr>
        <p:blipFill>
          <a:blip r:embed="rId2">
            <a:extLst/>
          </a:blip>
          <a:stretch>
            <a:fillRect/>
          </a:stretch>
        </p:blipFill>
        <p:spPr>
          <a:xfrm>
            <a:off x="7342187" y="3949700"/>
            <a:ext cx="3289301" cy="2463800"/>
          </a:xfrm>
          <a:prstGeom prst="rect">
            <a:avLst/>
          </a:prstGeom>
          <a:ln w="25400"/>
        </p:spPr>
      </p:pic>
      <p:sp>
        <p:nvSpPr>
          <p:cNvPr id="250" name="Shape 25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1" name="Shape 25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2" name="Shape 2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3" name="Shape 2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4" name="Shape 254"/>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5" name="Shape 255"/>
          <p:cNvSpPr/>
          <p:nvPr>
            <p:ph type="title"/>
          </p:nvPr>
        </p:nvSpPr>
        <p:spPr>
          <a:prstGeom prst="rect">
            <a:avLst/>
          </a:prstGeom>
        </p:spPr>
        <p:txBody>
          <a:bodyPr/>
          <a:lstStyle/>
          <a:p>
            <a:pPr/>
            <a:r>
              <a:t>DECISION TREES</a:t>
            </a:r>
          </a:p>
        </p:txBody>
      </p:sp>
      <p:pic>
        <p:nvPicPr>
          <p:cNvPr id="256" name="pasted-image.png"/>
          <p:cNvPicPr>
            <a:picLocks noChangeAspect="1"/>
          </p:cNvPicPr>
          <p:nvPr/>
        </p:nvPicPr>
        <p:blipFill>
          <a:blip r:embed="rId3">
            <a:extLst/>
          </a:blip>
          <a:stretch>
            <a:fillRect/>
          </a:stretch>
        </p:blipFill>
        <p:spPr>
          <a:xfrm>
            <a:off x="373237" y="1209450"/>
            <a:ext cx="4503632" cy="3377725"/>
          </a:xfrm>
          <a:prstGeom prst="rect">
            <a:avLst/>
          </a:prstGeom>
          <a:ln w="25400"/>
        </p:spPr>
      </p:pic>
      <p:pic>
        <p:nvPicPr>
          <p:cNvPr id="257" name="pasted-image.png"/>
          <p:cNvPicPr>
            <a:picLocks noChangeAspect="1"/>
          </p:cNvPicPr>
          <p:nvPr/>
        </p:nvPicPr>
        <p:blipFill>
          <a:blip r:embed="rId4">
            <a:extLst/>
          </a:blip>
          <a:stretch>
            <a:fillRect/>
          </a:stretch>
        </p:blipFill>
        <p:spPr>
          <a:xfrm>
            <a:off x="373419" y="3131873"/>
            <a:ext cx="1606006" cy="2141340"/>
          </a:xfrm>
          <a:prstGeom prst="rect">
            <a:avLst/>
          </a:prstGeom>
          <a:ln w="25400"/>
        </p:spPr>
      </p:pic>
      <p:pic>
        <p:nvPicPr>
          <p:cNvPr id="258" name="pasted-image.png"/>
          <p:cNvPicPr>
            <a:picLocks noChangeAspect="1"/>
          </p:cNvPicPr>
          <p:nvPr/>
        </p:nvPicPr>
        <p:blipFill>
          <a:blip r:embed="rId5">
            <a:extLst/>
          </a:blip>
          <a:stretch>
            <a:fillRect/>
          </a:stretch>
        </p:blipFill>
        <p:spPr>
          <a:xfrm>
            <a:off x="7227971" y="1205342"/>
            <a:ext cx="2222501" cy="3276601"/>
          </a:xfrm>
          <a:prstGeom prst="rect">
            <a:avLst/>
          </a:prstGeom>
          <a:ln w="25400"/>
        </p:spPr>
      </p:pic>
      <p:pic>
        <p:nvPicPr>
          <p:cNvPr id="259" name="pasted-image.png"/>
          <p:cNvPicPr>
            <a:picLocks noChangeAspect="1"/>
          </p:cNvPicPr>
          <p:nvPr/>
        </p:nvPicPr>
        <p:blipFill>
          <a:blip r:embed="rId6">
            <a:extLst/>
          </a:blip>
          <a:stretch>
            <a:fillRect/>
          </a:stretch>
        </p:blipFill>
        <p:spPr>
          <a:xfrm>
            <a:off x="3109813" y="2272142"/>
            <a:ext cx="2590801" cy="3048001"/>
          </a:xfrm>
          <a:prstGeom prst="rect">
            <a:avLst/>
          </a:prstGeom>
          <a:ln w="25400"/>
        </p:spPr>
      </p:pic>
      <p:pic>
        <p:nvPicPr>
          <p:cNvPr id="260" name="pasted-image.png"/>
          <p:cNvPicPr>
            <a:picLocks noChangeAspect="1"/>
          </p:cNvPicPr>
          <p:nvPr/>
        </p:nvPicPr>
        <p:blipFill>
          <a:blip r:embed="rId7">
            <a:extLst/>
          </a:blip>
          <a:stretch>
            <a:fillRect/>
          </a:stretch>
        </p:blipFill>
        <p:spPr>
          <a:xfrm>
            <a:off x="1535013" y="2151492"/>
            <a:ext cx="2463801" cy="3289301"/>
          </a:xfrm>
          <a:prstGeom prst="rect">
            <a:avLst/>
          </a:prstGeom>
          <a:ln w="25400"/>
        </p:spPr>
      </p:pic>
      <p:pic>
        <p:nvPicPr>
          <p:cNvPr id="261" name="pasted-image.png"/>
          <p:cNvPicPr>
            <a:picLocks noChangeAspect="1"/>
          </p:cNvPicPr>
          <p:nvPr/>
        </p:nvPicPr>
        <p:blipFill>
          <a:blip r:embed="rId8">
            <a:extLst/>
          </a:blip>
          <a:stretch>
            <a:fillRect/>
          </a:stretch>
        </p:blipFill>
        <p:spPr>
          <a:xfrm>
            <a:off x="5592663" y="2456292"/>
            <a:ext cx="2857501" cy="2857501"/>
          </a:xfrm>
          <a:prstGeom prst="rect">
            <a:avLst/>
          </a:prstGeom>
          <a:ln w="25400"/>
        </p:spPr>
      </p:pic>
      <p:pic>
        <p:nvPicPr>
          <p:cNvPr id="262" name="pasted-image.png"/>
          <p:cNvPicPr>
            <a:picLocks noChangeAspect="1"/>
          </p:cNvPicPr>
          <p:nvPr/>
        </p:nvPicPr>
        <p:blipFill>
          <a:blip r:embed="rId9">
            <a:extLst/>
          </a:blip>
          <a:stretch>
            <a:fillRect/>
          </a:stretch>
        </p:blipFill>
        <p:spPr>
          <a:xfrm>
            <a:off x="4697591" y="1209450"/>
            <a:ext cx="2533294" cy="3377725"/>
          </a:xfrm>
          <a:prstGeom prst="rect">
            <a:avLst/>
          </a:prstGeom>
          <a:ln w="25400"/>
        </p:spPr>
      </p:pic>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65" name="Shape 26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66" name="Shape 266"/>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ENSEMBLING</a:t>
            </a:r>
          </a:p>
        </p:txBody>
      </p:sp>
      <p:sp>
        <p:nvSpPr>
          <p:cNvPr id="267" name="Shape 267"/>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70" name="Shape 2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71" name="Shape 2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72" name="Shape 2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73" name="Shape 273"/>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4" name="Shape 274"/>
          <p:cNvSpPr/>
          <p:nvPr>
            <p:ph type="title"/>
          </p:nvPr>
        </p:nvSpPr>
        <p:spPr>
          <a:prstGeom prst="rect">
            <a:avLst/>
          </a:prstGeom>
        </p:spPr>
        <p:txBody>
          <a:bodyPr/>
          <a:lstStyle/>
          <a:p>
            <a:pPr/>
            <a:r>
              <a:t>ENSEMBLE MODELS</a:t>
            </a:r>
          </a:p>
        </p:txBody>
      </p:sp>
      <p:sp>
        <p:nvSpPr>
          <p:cNvPr id="275" name="Shape 275"/>
          <p:cNvSpPr/>
          <p:nvPr>
            <p:ph type="body" idx="1"/>
          </p:nvPr>
        </p:nvSpPr>
        <p:spPr>
          <a:prstGeom prst="rect">
            <a:avLst/>
          </a:prstGeom>
        </p:spPr>
        <p:txBody>
          <a:bodyPr/>
          <a:lstStyle/>
          <a:p>
            <a:pPr marL="0" indent="0">
              <a:spcBef>
                <a:spcPts val="1200"/>
              </a:spcBef>
              <a:buSzTx/>
              <a:buFontTx/>
              <a:buNone/>
            </a:pPr>
            <a:r>
              <a:t>Ensemble learning (or "ensembling") is simply the process of combining several models to solve a prediction problem, with the goal of producing a combined model that is more accurate than any individual model. </a:t>
            </a:r>
          </a:p>
          <a:p>
            <a:pPr marL="0" indent="0">
              <a:spcBef>
                <a:spcPts val="1200"/>
              </a:spcBef>
              <a:buSzTx/>
              <a:buFontTx/>
              <a:buNone/>
            </a:pPr>
          </a:p>
          <a:p>
            <a:pPr marL="0" indent="0">
              <a:spcBef>
                <a:spcPts val="1200"/>
              </a:spcBef>
              <a:buSzTx/>
              <a:buFontTx/>
              <a:buNone/>
            </a:pPr>
            <a:r>
              <a:t>For classification problems, the combination is often done by majority vote. </a:t>
            </a:r>
          </a:p>
          <a:p>
            <a:pPr marL="0" indent="0">
              <a:spcBef>
                <a:spcPts val="1200"/>
              </a:spcBef>
              <a:buSzTx/>
              <a:buFontTx/>
              <a:buNone/>
            </a:pPr>
          </a:p>
          <a:p>
            <a:pPr marL="0" indent="0">
              <a:spcBef>
                <a:spcPts val="1200"/>
              </a:spcBef>
              <a:buSzTx/>
              <a:buFontTx/>
              <a:buNone/>
            </a:pPr>
            <a:r>
              <a:t>For regression problems, the combination is often done by taking an average of the predictions.</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hape 27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78" name="Shape 27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79" name="Shape 2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0" name="Shape 2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1" name="Shape 28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2" name="Shape 282"/>
          <p:cNvSpPr/>
          <p:nvPr>
            <p:ph type="title"/>
          </p:nvPr>
        </p:nvSpPr>
        <p:spPr>
          <a:prstGeom prst="rect">
            <a:avLst/>
          </a:prstGeom>
        </p:spPr>
        <p:txBody>
          <a:bodyPr/>
          <a:lstStyle/>
          <a:p>
            <a:pPr/>
            <a:r>
              <a:t>ENSEMBLE MODELS - WHEN DO THEY WORK?</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hape 28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5" name="Shape 28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6" name="Shape 28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7" name="Shape 28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8" name="Shape 288"/>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9" name="Shape 289"/>
          <p:cNvSpPr/>
          <p:nvPr>
            <p:ph type="title"/>
          </p:nvPr>
        </p:nvSpPr>
        <p:spPr>
          <a:prstGeom prst="rect">
            <a:avLst/>
          </a:prstGeom>
        </p:spPr>
        <p:txBody>
          <a:bodyPr/>
          <a:lstStyle/>
          <a:p>
            <a:pPr/>
            <a:r>
              <a:t>ENSEMBLE MODELS - WHEN DO THEY WORK?</a:t>
            </a:r>
          </a:p>
        </p:txBody>
      </p:sp>
      <p:sp>
        <p:nvSpPr>
          <p:cNvPr id="290" name="Shape 290"/>
          <p:cNvSpPr/>
          <p:nvPr>
            <p:ph type="body" idx="1"/>
          </p:nvPr>
        </p:nvSpPr>
        <p:spPr>
          <a:prstGeom prst="rect">
            <a:avLst/>
          </a:prstGeom>
        </p:spPr>
        <p:txBody>
          <a:bodyPr/>
          <a:lstStyle/>
          <a:p>
            <a:pPr marL="0" indent="0">
              <a:spcBef>
                <a:spcPts val="1200"/>
              </a:spcBef>
              <a:buSzTx/>
              <a:buFontTx/>
              <a:buNone/>
            </a:pPr>
            <a:r>
              <a:t>For ensembling to work well, the individual models must meet two conditions:</a:t>
            </a:r>
          </a:p>
          <a:p>
            <a:pPr marL="0" indent="0">
              <a:spcBef>
                <a:spcPts val="1200"/>
              </a:spcBef>
              <a:buSzTx/>
              <a:buFontTx/>
              <a:buNone/>
            </a:pPr>
          </a:p>
          <a:p>
            <a:pPr>
              <a:spcBef>
                <a:spcPts val="1200"/>
              </a:spcBef>
            </a:pPr>
            <a:r>
              <a:t>Models should be accurate (they must outperform random guessing)</a:t>
            </a:r>
          </a:p>
          <a:p>
            <a:pPr>
              <a:spcBef>
                <a:spcPts val="1200"/>
              </a:spcBef>
            </a:pPr>
            <a:r>
              <a:t>Models should be independent (their predictions are not correlated with one another)</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93" name="Shape 29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94" name="Shape 294"/>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BAGGING</a:t>
            </a:r>
          </a:p>
        </p:txBody>
      </p:sp>
      <p:sp>
        <p:nvSpPr>
          <p:cNvPr id="295" name="Shape 295"/>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98" name="Shape 29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99" name="Shape 2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0" name="Shape 3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1" name="Shape 30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2" name="Shape 302"/>
          <p:cNvSpPr/>
          <p:nvPr>
            <p:ph type="title"/>
          </p:nvPr>
        </p:nvSpPr>
        <p:spPr>
          <a:prstGeom prst="rect">
            <a:avLst/>
          </a:prstGeom>
        </p:spPr>
        <p:txBody>
          <a:bodyPr/>
          <a:lstStyle/>
          <a:p>
            <a:pPr/>
            <a:r>
              <a:t>BOOTSTRAP &amp; BAGGING</a:t>
            </a:r>
          </a:p>
        </p:txBody>
      </p:sp>
      <p:sp>
        <p:nvSpPr>
          <p:cNvPr id="303" name="Shape 303"/>
          <p:cNvSpPr/>
          <p:nvPr>
            <p:ph type="body" idx="1"/>
          </p:nvPr>
        </p:nvSpPr>
        <p:spPr>
          <a:prstGeom prst="rect">
            <a:avLst/>
          </a:prstGeom>
        </p:spPr>
        <p:txBody>
          <a:bodyPr/>
          <a:lstStyle/>
          <a:p>
            <a:pPr>
              <a:spcBef>
                <a:spcPts val="1200"/>
              </a:spcBef>
            </a:pPr>
            <a:r>
              <a:t>Bootstrapped Aggregation = Bagging</a:t>
            </a:r>
          </a:p>
          <a:p>
            <a:pPr>
              <a:spcBef>
                <a:spcPts val="1200"/>
              </a:spcBef>
            </a:pPr>
            <a:r>
              <a:t>The bootstrap is a statistical technique that is used to quantify the uncertainty of a model</a:t>
            </a:r>
          </a:p>
          <a:p>
            <a:pPr>
              <a:spcBef>
                <a:spcPts val="1200"/>
              </a:spcBef>
            </a:pPr>
            <a:r>
              <a:t>Bootstrap samples are simply random samples with replacement</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75" name="Shape 17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76" name="Shape 17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77" name="Shape 17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78" name="Shape 178"/>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9" name="Shape 179"/>
          <p:cNvSpPr/>
          <p:nvPr>
            <p:ph type="title"/>
          </p:nvPr>
        </p:nvSpPr>
        <p:spPr>
          <a:prstGeom prst="rect">
            <a:avLst/>
          </a:prstGeom>
        </p:spPr>
        <p:txBody>
          <a:bodyPr/>
          <a:lstStyle/>
          <a:p>
            <a:pPr/>
            <a:r>
              <a:t>AGENDA</a:t>
            </a:r>
          </a:p>
        </p:txBody>
      </p:sp>
      <p:sp>
        <p:nvSpPr>
          <p:cNvPr id="180" name="Shape 180"/>
          <p:cNvSpPr/>
          <p:nvPr>
            <p:ph type="body" idx="1"/>
          </p:nvPr>
        </p:nvSpPr>
        <p:spPr>
          <a:prstGeom prst="rect">
            <a:avLst/>
          </a:prstGeom>
        </p:spPr>
        <p:txBody>
          <a:bodyPr/>
          <a:lstStyle/>
          <a:p>
            <a:pPr marL="352777" indent="-352777">
              <a:buSzPct val="100000"/>
              <a:buFontTx/>
              <a:buAutoNum type="arabicPeriod" startAt="1"/>
            </a:pPr>
            <a:r>
              <a:t>Guest Speaker - Sidney Minassian (Contexti)</a:t>
            </a:r>
          </a:p>
          <a:p>
            <a:pPr marL="352777" indent="-352777">
              <a:buSzPct val="100000"/>
              <a:buFontTx/>
              <a:buAutoNum type="arabicPeriod" startAt="1"/>
            </a:pPr>
            <a:r>
              <a:t>Review of Decision Trees</a:t>
            </a:r>
          </a:p>
          <a:p>
            <a:pPr marL="352777" indent="-352777">
              <a:buSzPct val="100000"/>
              <a:buFontTx/>
              <a:buAutoNum type="arabicPeriod" startAt="1"/>
            </a:pPr>
            <a:r>
              <a:t>Ensembling</a:t>
            </a:r>
          </a:p>
          <a:p>
            <a:pPr marL="352777" indent="-352777">
              <a:buSzPct val="100000"/>
              <a:buFontTx/>
              <a:buAutoNum type="arabicPeriod" startAt="1"/>
            </a:pPr>
            <a:r>
              <a:t>Bagging</a:t>
            </a:r>
          </a:p>
          <a:p>
            <a:pPr marL="352777" indent="-352777">
              <a:buSzPct val="100000"/>
              <a:buFontTx/>
              <a:buAutoNum type="arabicPeriod" startAt="1"/>
            </a:pPr>
            <a:r>
              <a:t>Random Forest</a:t>
            </a:r>
          </a:p>
          <a:p>
            <a:pPr marL="352777" indent="-352777">
              <a:buSzPct val="100000"/>
              <a:buFontTx/>
              <a:buAutoNum type="arabicPeriod" startAt="1"/>
            </a:pPr>
            <a:r>
              <a:t>Boosting</a:t>
            </a:r>
          </a:p>
          <a:p>
            <a:pPr marL="352777" indent="-352777">
              <a:buSzPct val="100000"/>
              <a:buFontTx/>
              <a:buAutoNum type="arabicPeriod" startAt="1"/>
            </a:pPr>
            <a:r>
              <a:t>Lab</a:t>
            </a:r>
          </a:p>
          <a:p>
            <a:pPr marL="352777" indent="-352777">
              <a:buSzPct val="100000"/>
              <a:buFontTx/>
              <a:buAutoNum type="arabicPeriod" startAt="1"/>
            </a:pPr>
            <a:r>
              <a:t>Other Uses</a:t>
            </a:r>
          </a:p>
          <a:p>
            <a:pPr marL="352777" indent="-352777">
              <a:buSzPct val="100000"/>
              <a:buFontTx/>
              <a:buAutoNum type="arabicPeriod" startAt="1"/>
            </a:pPr>
            <a:r>
              <a:t>Discussion</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6" name="Shape 3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7" name="Shape 30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8" name="Shape 30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9" name="Shape 309"/>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0" name="Shape 310"/>
          <p:cNvSpPr/>
          <p:nvPr>
            <p:ph type="title"/>
          </p:nvPr>
        </p:nvSpPr>
        <p:spPr>
          <a:prstGeom prst="rect">
            <a:avLst/>
          </a:prstGeom>
        </p:spPr>
        <p:txBody>
          <a:bodyPr/>
          <a:lstStyle/>
          <a:p>
            <a:pPr/>
            <a:r>
              <a:t>BAGGING</a:t>
            </a:r>
          </a:p>
        </p:txBody>
      </p:sp>
      <p:sp>
        <p:nvSpPr>
          <p:cNvPr id="311" name="Shape 311"/>
          <p:cNvSpPr/>
          <p:nvPr>
            <p:ph type="body" idx="1"/>
          </p:nvPr>
        </p:nvSpPr>
        <p:spPr>
          <a:prstGeom prst="rect">
            <a:avLst/>
          </a:prstGeom>
        </p:spPr>
        <p:txBody>
          <a:bodyPr/>
          <a:lstStyle/>
          <a:p>
            <a:pPr marL="0" indent="0">
              <a:spcBef>
                <a:spcPts val="1200"/>
              </a:spcBef>
              <a:buSzTx/>
              <a:buFontTx/>
              <a:buNone/>
            </a:pPr>
            <a:r>
              <a:t>What is the bagging process?</a:t>
            </a:r>
          </a:p>
          <a:p>
            <a:pPr marL="0" indent="0">
              <a:spcBef>
                <a:spcPts val="1200"/>
              </a:spcBef>
              <a:buSzTx/>
              <a:buFontTx/>
              <a:buNone/>
            </a:pPr>
          </a:p>
          <a:p>
            <a:pPr marL="352777" indent="-352777">
              <a:spcBef>
                <a:spcPts val="1200"/>
              </a:spcBef>
              <a:buSzPct val="100000"/>
              <a:buFontTx/>
              <a:buAutoNum type="arabicPeriod" startAt="1"/>
            </a:pPr>
            <a:r>
              <a:t>Take repeated bootstrap samples (random samples with replacement) from the training data set</a:t>
            </a:r>
          </a:p>
          <a:p>
            <a:pPr marL="352777" indent="-352777">
              <a:spcBef>
                <a:spcPts val="1200"/>
              </a:spcBef>
              <a:buSzPct val="100000"/>
              <a:buFontTx/>
              <a:buAutoNum type="arabicPeriod" startAt="1"/>
            </a:pPr>
            <a:r>
              <a:t>Train our method on each bootstrapped training set and make predictions</a:t>
            </a:r>
          </a:p>
          <a:p>
            <a:pPr marL="352777" indent="-352777">
              <a:spcBef>
                <a:spcPts val="1200"/>
              </a:spcBef>
              <a:buSzPct val="100000"/>
              <a:buFontTx/>
              <a:buAutoNum type="arabicPeriod" startAt="1"/>
            </a:pPr>
            <a:r>
              <a:t>Average the predictions</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Shape 3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14" name="Shape 3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15" name="Shape 31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16" name="Shape 31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17" name="Shape 317"/>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8" name="Shape 318"/>
          <p:cNvSpPr/>
          <p:nvPr>
            <p:ph type="title"/>
          </p:nvPr>
        </p:nvSpPr>
        <p:spPr>
          <a:prstGeom prst="rect">
            <a:avLst/>
          </a:prstGeom>
        </p:spPr>
        <p:txBody>
          <a:bodyPr/>
          <a:lstStyle/>
          <a:p>
            <a:pPr/>
            <a:r>
              <a:t>BAGGING</a:t>
            </a:r>
          </a:p>
        </p:txBody>
      </p:sp>
      <p:sp>
        <p:nvSpPr>
          <p:cNvPr id="319" name="Shape 319"/>
          <p:cNvSpPr/>
          <p:nvPr>
            <p:ph type="body" idx="1"/>
          </p:nvPr>
        </p:nvSpPr>
        <p:spPr>
          <a:prstGeom prst="rect">
            <a:avLst/>
          </a:prstGeom>
        </p:spPr>
        <p:txBody>
          <a:bodyPr/>
          <a:lstStyle/>
          <a:p>
            <a:pPr marL="0" indent="0">
              <a:spcBef>
                <a:spcPts val="1200"/>
              </a:spcBef>
              <a:buSzTx/>
              <a:buFontTx/>
              <a:buNone/>
            </a:pPr>
          </a:p>
          <a:p>
            <a:pPr marL="0" indent="0">
              <a:spcBef>
                <a:spcPts val="1200"/>
              </a:spcBef>
              <a:buSzTx/>
              <a:buFontTx/>
              <a:buNone/>
            </a:pPr>
            <a:r>
              <a:t>This increases predictive accuracy by reducing the variance, similar to how cross-validation reduces the variance associated with the test set approach (for estimating out-of-sample error) by splitting many times an averaging the results.</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Shape 3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2" name="Shape 3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3" name="Shape 32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4" name="Shape 32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5" name="Shape 325"/>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6" name="Shape 326"/>
          <p:cNvSpPr/>
          <p:nvPr>
            <p:ph type="title"/>
          </p:nvPr>
        </p:nvSpPr>
        <p:spPr>
          <a:prstGeom prst="rect">
            <a:avLst/>
          </a:prstGeom>
        </p:spPr>
        <p:txBody>
          <a:bodyPr/>
          <a:lstStyle/>
          <a:p>
            <a:pPr/>
            <a:r>
              <a:t>BAGGING</a:t>
            </a:r>
          </a:p>
        </p:txBody>
      </p:sp>
      <p:sp>
        <p:nvSpPr>
          <p:cNvPr id="327" name="Shape 327"/>
          <p:cNvSpPr/>
          <p:nvPr>
            <p:ph type="body" idx="1"/>
          </p:nvPr>
        </p:nvSpPr>
        <p:spPr>
          <a:prstGeom prst="rect">
            <a:avLst/>
          </a:prstGeom>
        </p:spPr>
        <p:txBody>
          <a:bodyPr/>
          <a:lstStyle/>
          <a:p>
            <a:pPr marL="0" indent="0">
              <a:spcBef>
                <a:spcPts val="1200"/>
              </a:spcBef>
              <a:buSzTx/>
              <a:buFontTx/>
              <a:buNone/>
            </a:pPr>
            <a:r>
              <a:t>Specifically to Decision Trees</a:t>
            </a:r>
          </a:p>
          <a:p>
            <a:pPr marL="0" indent="0">
              <a:spcBef>
                <a:spcPts val="1200"/>
              </a:spcBef>
              <a:buSzTx/>
              <a:buFontTx/>
              <a:buNone/>
            </a:pPr>
          </a:p>
          <a:p>
            <a:pPr marL="352777" indent="-352777">
              <a:spcBef>
                <a:spcPts val="1200"/>
              </a:spcBef>
              <a:buSzPct val="100000"/>
              <a:buFontTx/>
              <a:buAutoNum type="arabicPeriod" startAt="1"/>
            </a:pPr>
            <a:r>
              <a:t>Grow B regression trees using B bootstrapped training sets</a:t>
            </a:r>
          </a:p>
          <a:p>
            <a:pPr marL="352777" indent="-352777">
              <a:spcBef>
                <a:spcPts val="1200"/>
              </a:spcBef>
              <a:buSzPct val="100000"/>
              <a:buFontTx/>
              <a:buAutoNum type="arabicPeriod" startAt="1"/>
            </a:pPr>
            <a:r>
              <a:t>Grow each tree deep enough that each one has low bias</a:t>
            </a:r>
          </a:p>
          <a:p>
            <a:pPr marL="352777" indent="-352777">
              <a:spcBef>
                <a:spcPts val="1200"/>
              </a:spcBef>
              <a:buSzPct val="100000"/>
              <a:buFontTx/>
              <a:buAutoNum type="arabicPeriod" startAt="1"/>
            </a:pPr>
            <a:r>
              <a:t>Every tree makes a numeric prediction, and the predictions are averaged (to reduce the variance)</a:t>
            </a:r>
          </a:p>
          <a:p>
            <a:pPr marL="352777" indent="-352777">
              <a:spcBef>
                <a:spcPts val="1200"/>
              </a:spcBef>
              <a:buSzPct val="100000"/>
              <a:buFontTx/>
              <a:buAutoNum type="arabicPeriod" startAt="1"/>
            </a:pPr>
          </a:p>
          <a:p>
            <a:pPr marL="0" indent="0">
              <a:spcBef>
                <a:spcPts val="1200"/>
              </a:spcBef>
              <a:buSzTx/>
              <a:buFontTx/>
              <a:buNone/>
            </a:pPr>
            <a:r>
              <a:t>What value should be used for B?</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9" name="Shape 32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0" name="Shape 33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1" name="Shape 33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2" name="Shape 33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3" name="Shape 333"/>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4" name="Shape 334"/>
          <p:cNvSpPr/>
          <p:nvPr>
            <p:ph type="title"/>
          </p:nvPr>
        </p:nvSpPr>
        <p:spPr>
          <a:prstGeom prst="rect">
            <a:avLst/>
          </a:prstGeom>
        </p:spPr>
        <p:txBody>
          <a:bodyPr/>
          <a:lstStyle/>
          <a:p>
            <a:pPr/>
            <a:r>
              <a:t>DECISION TREES</a:t>
            </a:r>
          </a:p>
        </p:txBody>
      </p:sp>
      <p:sp>
        <p:nvSpPr>
          <p:cNvPr id="335" name="Shape 335"/>
          <p:cNvSpPr/>
          <p:nvPr/>
        </p:nvSpPr>
        <p:spPr>
          <a:xfrm>
            <a:off x="468312" y="12049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lvl1pPr marL="27728" marR="27728" algn="l" defTabSz="914400">
              <a:lnSpc>
                <a:spcPct val="70000"/>
              </a:lnSpc>
              <a:defRPr sz="8800">
                <a:solidFill>
                  <a:srgbClr val="141414"/>
                </a:solidFill>
                <a:uFill>
                  <a:solidFill>
                    <a:srgbClr val="FFFFFF"/>
                  </a:solidFill>
                </a:uFill>
              </a:defRPr>
            </a:lvl1pPr>
          </a:lstStyle>
          <a:p>
            <a:pPr/>
            <a:r>
              <a:t>HOW DO WE IMPROVE BAGGED DECISION TREES ?</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Shape 33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38" name="Shape 33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39" name="Shape 339"/>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RANDOM FORESTS</a:t>
            </a:r>
          </a:p>
        </p:txBody>
      </p:sp>
      <p:sp>
        <p:nvSpPr>
          <p:cNvPr id="340" name="Shape 340"/>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Shape 3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43" name="Shape 3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44" name="Shape 3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45" name="Shape 3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46" name="Shape 346"/>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7" name="Shape 347"/>
          <p:cNvSpPr/>
          <p:nvPr>
            <p:ph type="title"/>
          </p:nvPr>
        </p:nvSpPr>
        <p:spPr>
          <a:prstGeom prst="rect">
            <a:avLst/>
          </a:prstGeom>
        </p:spPr>
        <p:txBody>
          <a:bodyPr/>
          <a:lstStyle/>
          <a:p>
            <a:pPr/>
            <a:r>
              <a:t>RANDOM FORESTS</a:t>
            </a:r>
          </a:p>
        </p:txBody>
      </p:sp>
      <p:sp>
        <p:nvSpPr>
          <p:cNvPr id="348" name="Shape 348"/>
          <p:cNvSpPr/>
          <p:nvPr>
            <p:ph type="body" idx="1"/>
          </p:nvPr>
        </p:nvSpPr>
        <p:spPr>
          <a:prstGeom prst="rect">
            <a:avLst/>
          </a:prstGeom>
        </p:spPr>
        <p:txBody>
          <a:bodyPr/>
          <a:lstStyle/>
          <a:p>
            <a:pPr marL="0" indent="0">
              <a:spcBef>
                <a:spcPts val="1200"/>
              </a:spcBef>
              <a:buSzTx/>
              <a:buFontTx/>
              <a:buNone/>
            </a:pPr>
            <a:r>
              <a:t>Random Forests is a slight variation of bagged trees that has even better performance! Here's how it works:</a:t>
            </a:r>
          </a:p>
          <a:p>
            <a:pPr>
              <a:spcBef>
                <a:spcPts val="1200"/>
              </a:spcBef>
            </a:pPr>
          </a:p>
          <a:p>
            <a:pPr>
              <a:spcBef>
                <a:spcPts val="1200"/>
              </a:spcBef>
            </a:pPr>
            <a:r>
              <a:t>Exactly like bagging, we create an ensemble of decision trees using bootstrapped samples of the training set.</a:t>
            </a:r>
          </a:p>
          <a:p>
            <a:pPr>
              <a:spcBef>
                <a:spcPts val="1200"/>
              </a:spcBef>
            </a:pPr>
            <a:r>
              <a:t>However, when building each tree, each time a split is considered, a random sample of m predictors is chosen as split candidates from the full set of p predictors. The split is only allowed to use one of those m predictors.</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0" name="Shape 35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51" name="Shape 35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52" name="Shape 3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53" name="Shape 3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54" name="Shape 354"/>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5" name="Shape 355"/>
          <p:cNvSpPr/>
          <p:nvPr>
            <p:ph type="title"/>
          </p:nvPr>
        </p:nvSpPr>
        <p:spPr>
          <a:prstGeom prst="rect">
            <a:avLst/>
          </a:prstGeom>
        </p:spPr>
        <p:txBody>
          <a:bodyPr/>
          <a:lstStyle/>
          <a:p>
            <a:pPr/>
            <a:r>
              <a:t>RANDOM FORESTS</a:t>
            </a:r>
          </a:p>
        </p:txBody>
      </p:sp>
      <p:sp>
        <p:nvSpPr>
          <p:cNvPr id="356" name="Shape 356"/>
          <p:cNvSpPr/>
          <p:nvPr>
            <p:ph type="body" idx="1"/>
          </p:nvPr>
        </p:nvSpPr>
        <p:spPr>
          <a:prstGeom prst="rect">
            <a:avLst/>
          </a:prstGeom>
        </p:spPr>
        <p:txBody>
          <a:bodyPr/>
          <a:lstStyle/>
          <a:p>
            <a:pPr marL="0" indent="0">
              <a:spcBef>
                <a:spcPts val="1200"/>
              </a:spcBef>
              <a:buSzTx/>
              <a:buFontTx/>
              <a:buNone/>
            </a:pPr>
          </a:p>
          <a:p>
            <a:pPr marL="0" indent="0">
              <a:spcBef>
                <a:spcPts val="1200"/>
              </a:spcBef>
              <a:buSzTx/>
              <a:buFontTx/>
              <a:buNone/>
            </a:pPr>
            <a:r>
              <a:t>However, when building each tree, each time a split is considered, a </a:t>
            </a:r>
          </a:p>
          <a:p>
            <a:pPr marL="0" indent="0">
              <a:spcBef>
                <a:spcPts val="1200"/>
              </a:spcBef>
              <a:buSzTx/>
              <a:buFontTx/>
              <a:buNone/>
              <a:defRPr sz="2600"/>
            </a:pPr>
            <a:r>
              <a:t>random sample of m </a:t>
            </a:r>
            <a:r>
              <a:t>predictors</a:t>
            </a:r>
            <a:r>
              <a:t> </a:t>
            </a:r>
          </a:p>
          <a:p>
            <a:pPr marL="0" indent="0">
              <a:spcBef>
                <a:spcPts val="1200"/>
              </a:spcBef>
              <a:buSzTx/>
              <a:buFontTx/>
              <a:buNone/>
            </a:pPr>
            <a:r>
              <a:t>is chosen as split candidates from the </a:t>
            </a:r>
          </a:p>
          <a:p>
            <a:pPr marL="0" indent="0">
              <a:spcBef>
                <a:spcPts val="1200"/>
              </a:spcBef>
              <a:buSzTx/>
              <a:buFontTx/>
              <a:buNone/>
              <a:defRPr sz="2600"/>
            </a:pPr>
            <a:r>
              <a:t>full set of p predictors</a:t>
            </a:r>
            <a:r>
              <a:t>. </a:t>
            </a:r>
          </a:p>
          <a:p>
            <a:pPr marL="0" indent="0">
              <a:spcBef>
                <a:spcPts val="1200"/>
              </a:spcBef>
              <a:buSzTx/>
              <a:buFontTx/>
              <a:buNone/>
            </a:pPr>
            <a:r>
              <a:t>The split is only allowed to use one of those</a:t>
            </a:r>
            <a:r>
              <a:rPr sz="2200"/>
              <a:t> </a:t>
            </a:r>
            <a:endParaRPr sz="2200"/>
          </a:p>
          <a:p>
            <a:pPr marL="0" indent="0">
              <a:spcBef>
                <a:spcPts val="1200"/>
              </a:spcBef>
              <a:buSzTx/>
              <a:buFontTx/>
              <a:buNone/>
              <a:defRPr sz="2600"/>
            </a:pPr>
            <a:r>
              <a:t>m predictors.</a:t>
            </a:r>
            <a:endParaRPr sz="2200"/>
          </a:p>
          <a:p>
            <a:pPr marL="0" indent="0">
              <a:spcBef>
                <a:spcPts val="1200"/>
              </a:spcBef>
              <a:buSzTx/>
              <a:buFontTx/>
              <a:buNone/>
            </a:pPr>
            <a:endParaRPr sz="2200"/>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59" name="Shape 3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0" name="Shape 36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1" name="Shape 36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2" name="Shape 362"/>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3" name="Shape 363"/>
          <p:cNvSpPr/>
          <p:nvPr>
            <p:ph type="title"/>
          </p:nvPr>
        </p:nvSpPr>
        <p:spPr>
          <a:prstGeom prst="rect">
            <a:avLst/>
          </a:prstGeom>
        </p:spPr>
        <p:txBody>
          <a:bodyPr/>
          <a:lstStyle/>
          <a:p>
            <a:pPr/>
            <a:r>
              <a:t>RANDOM FORESTS</a:t>
            </a:r>
          </a:p>
        </p:txBody>
      </p:sp>
      <p:sp>
        <p:nvSpPr>
          <p:cNvPr id="364" name="Shape 364"/>
          <p:cNvSpPr/>
          <p:nvPr>
            <p:ph type="body" idx="1"/>
          </p:nvPr>
        </p:nvSpPr>
        <p:spPr>
          <a:prstGeom prst="rect">
            <a:avLst/>
          </a:prstGeom>
        </p:spPr>
        <p:txBody>
          <a:bodyPr/>
          <a:lstStyle/>
          <a:p>
            <a:pPr marL="0" indent="0">
              <a:spcBef>
                <a:spcPts val="1200"/>
              </a:spcBef>
              <a:buSzTx/>
              <a:buFontTx/>
              <a:buNone/>
            </a:pPr>
            <a:r>
              <a:t>Notes:</a:t>
            </a:r>
          </a:p>
          <a:p>
            <a:pPr marL="0" indent="0">
              <a:spcBef>
                <a:spcPts val="1200"/>
              </a:spcBef>
              <a:buSzTx/>
              <a:buFontTx/>
              <a:buNone/>
            </a:pPr>
          </a:p>
          <a:p>
            <a:pPr>
              <a:spcBef>
                <a:spcPts val="1200"/>
              </a:spcBef>
            </a:pPr>
            <a:r>
              <a:t>A new random sample of predictors is chosen for every single tree at every single split.</a:t>
            </a:r>
          </a:p>
          <a:p>
            <a:pPr>
              <a:spcBef>
                <a:spcPts val="1200"/>
              </a:spcBef>
            </a:pPr>
            <a:r>
              <a:t>For classification, m is typically chosen to be the square root of p. For regression, m is typically chosen to be somewhere between p/3 and p.</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7" name="Shape 36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8" name="Shape 36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9" name="Shape 36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0" name="Shape 370"/>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1" name="Shape 371"/>
          <p:cNvSpPr/>
          <p:nvPr>
            <p:ph type="title"/>
          </p:nvPr>
        </p:nvSpPr>
        <p:spPr>
          <a:prstGeom prst="rect">
            <a:avLst/>
          </a:prstGeom>
        </p:spPr>
        <p:txBody>
          <a:bodyPr/>
          <a:lstStyle/>
          <a:p>
            <a:pPr/>
            <a:r>
              <a:t>RANDOM FORESTS</a:t>
            </a:r>
          </a:p>
        </p:txBody>
      </p:sp>
      <p:sp>
        <p:nvSpPr>
          <p:cNvPr id="372" name="Shape 372"/>
          <p:cNvSpPr/>
          <p:nvPr>
            <p:ph type="body" idx="1"/>
          </p:nvPr>
        </p:nvSpPr>
        <p:spPr>
          <a:prstGeom prst="rect">
            <a:avLst/>
          </a:prstGeom>
        </p:spPr>
        <p:txBody>
          <a:bodyPr/>
          <a:lstStyle/>
          <a:p>
            <a:pPr marL="0" indent="0">
              <a:spcBef>
                <a:spcPts val="1200"/>
              </a:spcBef>
              <a:buSzTx/>
              <a:buFontTx/>
              <a:buNone/>
            </a:pPr>
            <a:r>
              <a:t>What's the point?</a:t>
            </a:r>
          </a:p>
          <a:p>
            <a:pPr marL="0" indent="0">
              <a:spcBef>
                <a:spcPts val="1200"/>
              </a:spcBef>
              <a:buSzTx/>
              <a:buFontTx/>
              <a:buNone/>
            </a:pPr>
          </a:p>
          <a:p>
            <a:pPr marL="174625" indent="-174625">
              <a:spcBef>
                <a:spcPts val="1200"/>
              </a:spcBef>
            </a:pPr>
            <a:r>
              <a:t>Suppose there is one very strong predictor in the data set. When using bagged trees, most of the trees will use that predictor as the top split, resulting in an ensemble of similar trees that are "highly correlated".</a:t>
            </a:r>
          </a:p>
          <a:p>
            <a:pPr marL="174625" indent="-174625">
              <a:spcBef>
                <a:spcPts val="1200"/>
              </a:spcBef>
            </a:pPr>
            <a:r>
              <a:t>Averaging highly correlated quantities does not significantly reduce variance (which is the entire goal of bagging).</a:t>
            </a:r>
          </a:p>
          <a:p>
            <a:pPr marL="174625" indent="-174625">
              <a:spcBef>
                <a:spcPts val="1200"/>
              </a:spcBef>
            </a:pPr>
            <a:r>
              <a:t>By randomly leaving out candidate predictors from each split, Random Forests "decorrelates" the trees, such that the averaging process can reduce the variance of the resulting model.</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Shape 37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5" name="Shape 37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6" name="Shape 37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7" name="Shape 37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8" name="Shape 378"/>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9" name="Shape 379"/>
          <p:cNvSpPr/>
          <p:nvPr>
            <p:ph type="title"/>
          </p:nvPr>
        </p:nvSpPr>
        <p:spPr>
          <a:prstGeom prst="rect">
            <a:avLst/>
          </a:prstGeom>
        </p:spPr>
        <p:txBody>
          <a:bodyPr/>
          <a:lstStyle/>
          <a:p>
            <a:pPr/>
            <a:r>
              <a:t>VARIABLE IMPORTANCE</a:t>
            </a:r>
          </a:p>
        </p:txBody>
      </p:sp>
      <p:sp>
        <p:nvSpPr>
          <p:cNvPr id="380" name="Shape 380"/>
          <p:cNvSpPr/>
          <p:nvPr>
            <p:ph type="body" idx="1"/>
          </p:nvPr>
        </p:nvSpPr>
        <p:spPr>
          <a:prstGeom prst="rect">
            <a:avLst/>
          </a:prstGeom>
        </p:spPr>
        <p:txBody>
          <a:bodyPr/>
          <a:lstStyle/>
          <a:p>
            <a:pPr marL="0" indent="0">
              <a:spcBef>
                <a:spcPts val="1200"/>
              </a:spcBef>
              <a:buSzTx/>
              <a:buFontTx/>
              <a:buNone/>
            </a:pPr>
            <a:r>
              <a:t>Although bagging increases predictive accuracy, it decreases model interpretability because it's no longer possible to visualize the tree to understand the importance of each variable.</a:t>
            </a:r>
          </a:p>
          <a:p>
            <a:pPr marL="0" indent="0">
              <a:spcBef>
                <a:spcPts val="1200"/>
              </a:spcBef>
              <a:buSzTx/>
              <a:buFontTx/>
              <a:buNone/>
            </a:pPr>
          </a:p>
          <a:p>
            <a:pPr>
              <a:spcBef>
                <a:spcPts val="1200"/>
              </a:spcBef>
            </a:pPr>
            <a:r>
              <a:t>To compute variable importance for bagged regression trees, we can calculate the total amount that the mean squared error is decreased due to splits over a given predictor, averaged over all trees.</a:t>
            </a:r>
          </a:p>
          <a:p>
            <a:pPr>
              <a:spcBef>
                <a:spcPts val="1200"/>
              </a:spcBef>
            </a:pPr>
            <a:r>
              <a:t>A similar process is used for bagged classification trees, except we use the Gini index instead of the mean squared error.</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83" name="Shape 18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84" name="Shape 184"/>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DECISION TREES</a:t>
            </a:r>
          </a:p>
        </p:txBody>
      </p:sp>
      <p:sp>
        <p:nvSpPr>
          <p:cNvPr id="185" name="Shape 185"/>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Shape 3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83" name="Shape 3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84" name="Shape 38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85" name="Shape 38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86" name="Shape 386"/>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7" name="Shape 387"/>
          <p:cNvSpPr/>
          <p:nvPr>
            <p:ph type="title"/>
          </p:nvPr>
        </p:nvSpPr>
        <p:spPr>
          <a:prstGeom prst="rect">
            <a:avLst/>
          </a:prstGeom>
        </p:spPr>
        <p:txBody>
          <a:bodyPr/>
          <a:lstStyle/>
          <a:p>
            <a:pPr/>
            <a:r>
              <a:t>OUT-OF-BAG ERROR</a:t>
            </a:r>
          </a:p>
        </p:txBody>
      </p:sp>
      <p:sp>
        <p:nvSpPr>
          <p:cNvPr id="388" name="Shape 388"/>
          <p:cNvSpPr/>
          <p:nvPr>
            <p:ph type="body" idx="1"/>
          </p:nvPr>
        </p:nvSpPr>
        <p:spPr>
          <a:prstGeom prst="rect">
            <a:avLst/>
          </a:prstGeom>
        </p:spPr>
        <p:txBody>
          <a:bodyPr/>
          <a:lstStyle/>
          <a:p>
            <a:pPr marL="0" indent="0">
              <a:lnSpc>
                <a:spcPct val="120000"/>
              </a:lnSpc>
              <a:spcBef>
                <a:spcPts val="1200"/>
              </a:spcBef>
              <a:buSzTx/>
              <a:buFontTx/>
              <a:buNone/>
              <a:defRPr sz="1700"/>
            </a:pPr>
            <a:r>
              <a:t>Bagged models have a very nice property: out-of-sample error can be estimated without using the test set approach or cross-validation. How it works:</a:t>
            </a:r>
          </a:p>
          <a:p>
            <a:pPr marL="0" indent="0">
              <a:lnSpc>
                <a:spcPct val="120000"/>
              </a:lnSpc>
              <a:spcBef>
                <a:spcPts val="1200"/>
              </a:spcBef>
              <a:buSzTx/>
              <a:buFontTx/>
              <a:buNone/>
              <a:defRPr sz="1700"/>
            </a:pPr>
          </a:p>
          <a:p>
            <a:pPr marL="172085" indent="-131445">
              <a:lnSpc>
                <a:spcPct val="120000"/>
              </a:lnSpc>
              <a:spcBef>
                <a:spcPts val="1200"/>
              </a:spcBef>
              <a:defRPr sz="1700"/>
            </a:pPr>
            <a:r>
              <a:t>On average, each bagged tree uses about two-thirds of the observations. For each tree, the remaining observations are called "out-of-bag" observations.</a:t>
            </a:r>
          </a:p>
          <a:p>
            <a:pPr marL="172085" indent="-131445">
              <a:lnSpc>
                <a:spcPct val="120000"/>
              </a:lnSpc>
              <a:spcBef>
                <a:spcPts val="1200"/>
              </a:spcBef>
              <a:defRPr sz="1700"/>
            </a:pPr>
            <a:r>
              <a:t>For the first observation in the training data, predict its response using only the trees in which that observation was out-of-bag. Average those predictions (for regression) or take a majority vote (for classification).</a:t>
            </a:r>
          </a:p>
          <a:p>
            <a:pPr marL="164782" indent="-124142">
              <a:lnSpc>
                <a:spcPct val="120000"/>
              </a:lnSpc>
              <a:spcBef>
                <a:spcPts val="1200"/>
              </a:spcBef>
              <a:defRPr sz="1700"/>
            </a:pPr>
            <a:r>
              <a:t>Repeat this process for every observation in the training data.</a:t>
            </a:r>
          </a:p>
          <a:p>
            <a:pPr marL="164782" indent="-124142">
              <a:lnSpc>
                <a:spcPct val="120000"/>
              </a:lnSpc>
              <a:spcBef>
                <a:spcPts val="1200"/>
              </a:spcBef>
              <a:defRPr sz="1700"/>
            </a:pPr>
            <a:r>
              <a:t>Compare all predictions to the actual responses in order to compute a mean squared error or classification error. This is known as the out-of-bag error.</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hape 39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91" name="Shape 39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92" name="Shape 39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93" name="Shape 39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94" name="Shape 394"/>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5" name="Shape 395"/>
          <p:cNvSpPr/>
          <p:nvPr>
            <p:ph type="title"/>
          </p:nvPr>
        </p:nvSpPr>
        <p:spPr>
          <a:prstGeom prst="rect">
            <a:avLst/>
          </a:prstGeom>
        </p:spPr>
        <p:txBody>
          <a:bodyPr/>
          <a:lstStyle/>
          <a:p>
            <a:pPr/>
            <a:r>
              <a:t>DECISION TREES</a:t>
            </a:r>
          </a:p>
        </p:txBody>
      </p:sp>
      <p:sp>
        <p:nvSpPr>
          <p:cNvPr id="396" name="Shape 396"/>
          <p:cNvSpPr/>
          <p:nvPr/>
        </p:nvSpPr>
        <p:spPr>
          <a:xfrm>
            <a:off x="468312" y="12049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lvl1pPr marL="27728" marR="27728" algn="l" defTabSz="914400">
              <a:lnSpc>
                <a:spcPct val="70000"/>
              </a:lnSpc>
              <a:defRPr sz="8800">
                <a:solidFill>
                  <a:srgbClr val="141414"/>
                </a:solidFill>
                <a:uFill>
                  <a:solidFill>
                    <a:srgbClr val="FFFFFF"/>
                  </a:solidFill>
                </a:uFill>
              </a:defRPr>
            </a:lvl1pPr>
          </a:lstStyle>
          <a:p>
            <a:pPr/>
            <a:r>
              <a:t>WHAT ELSE COULD WE DO TO IMPROVE DECISION TREES ?</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8" name="Shape 39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99" name="Shape 39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00" name="Shape 400"/>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BOOSTING</a:t>
            </a:r>
          </a:p>
        </p:txBody>
      </p:sp>
      <p:sp>
        <p:nvSpPr>
          <p:cNvPr id="401" name="Shape 40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3" name="Shape 4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04" name="Shape 4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05" name="Shape 4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06" name="Shape 4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07" name="Shape 407"/>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8" name="Shape 408"/>
          <p:cNvSpPr/>
          <p:nvPr>
            <p:ph type="title"/>
          </p:nvPr>
        </p:nvSpPr>
        <p:spPr>
          <a:prstGeom prst="rect">
            <a:avLst/>
          </a:prstGeom>
        </p:spPr>
        <p:txBody>
          <a:bodyPr/>
          <a:lstStyle/>
          <a:p>
            <a:pPr/>
            <a:r>
              <a:t>BOOSTING</a:t>
            </a:r>
          </a:p>
        </p:txBody>
      </p:sp>
      <p:sp>
        <p:nvSpPr>
          <p:cNvPr id="409" name="Shape 409"/>
          <p:cNvSpPr/>
          <p:nvPr>
            <p:ph type="body" idx="1"/>
          </p:nvPr>
        </p:nvSpPr>
        <p:spPr>
          <a:prstGeom prst="rect">
            <a:avLst/>
          </a:prstGeom>
        </p:spPr>
        <p:txBody>
          <a:bodyPr/>
          <a:lstStyle/>
          <a:p>
            <a:pPr marL="0" indent="0">
              <a:spcBef>
                <a:spcPts val="1200"/>
              </a:spcBef>
              <a:buSzTx/>
              <a:buFontTx/>
              <a:buNone/>
            </a:pPr>
            <a:r>
              <a:t>Boosting involves the base learners being built sequentially (using previous models). The aim is to reduce the bias of the combined estimator.</a:t>
            </a:r>
          </a:p>
          <a:p>
            <a:pPr marL="0" indent="0">
              <a:spcBef>
                <a:spcPts val="1200"/>
              </a:spcBef>
              <a:buSzTx/>
              <a:buFontTx/>
              <a:buNone/>
            </a:pPr>
          </a:p>
          <a:p>
            <a:pPr marL="0" indent="0">
              <a:spcBef>
                <a:spcPts val="1200"/>
              </a:spcBef>
              <a:buSzTx/>
              <a:buFontTx/>
              <a:buNone/>
            </a:pPr>
            <a:r>
              <a:t>Compare this to something like bagging where the models are built independently of one and other. </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 name="Shape 41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12" name="Shape 41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13" name="Shape 4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14" name="Shape 4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15" name="Shape 415"/>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6" name="Shape 416"/>
          <p:cNvSpPr/>
          <p:nvPr>
            <p:ph type="title"/>
          </p:nvPr>
        </p:nvSpPr>
        <p:spPr>
          <a:prstGeom prst="rect">
            <a:avLst/>
          </a:prstGeom>
        </p:spPr>
        <p:txBody>
          <a:bodyPr/>
          <a:lstStyle/>
          <a:p>
            <a:pPr/>
            <a:r>
              <a:t>ADABOOST - ADAPTIVE BOOSTING</a:t>
            </a:r>
          </a:p>
        </p:txBody>
      </p:sp>
      <p:sp>
        <p:nvSpPr>
          <p:cNvPr id="417" name="Shape 417"/>
          <p:cNvSpPr/>
          <p:nvPr>
            <p:ph type="body" idx="1"/>
          </p:nvPr>
        </p:nvSpPr>
        <p:spPr>
          <a:prstGeom prst="rect">
            <a:avLst/>
          </a:prstGeom>
        </p:spPr>
        <p:txBody>
          <a:bodyPr/>
          <a:lstStyle/>
          <a:p>
            <a:pPr marL="0" indent="0">
              <a:spcBef>
                <a:spcPts val="1200"/>
              </a:spcBef>
              <a:buSzTx/>
              <a:buFontTx/>
              <a:buNone/>
            </a:pPr>
            <a:r>
              <a:t>AdaBoost works by building sequential models on re-weighted versions of the data. Initially all data points have the same weighting = 1/N.</a:t>
            </a:r>
          </a:p>
          <a:p>
            <a:pPr marL="0" indent="0">
              <a:spcBef>
                <a:spcPts val="1200"/>
              </a:spcBef>
              <a:buSzTx/>
              <a:buFontTx/>
              <a:buNone/>
            </a:pPr>
            <a:r>
              <a:t>After the first model the error on the points is evaluated and the weighting for each observation is adjusted. So if we fit a model and an observation has a large difference between the observed and predicted we give that observation a higher weighting and run the model again. </a:t>
            </a:r>
          </a:p>
          <a:p>
            <a:pPr marL="0" indent="0">
              <a:spcBef>
                <a:spcPts val="1200"/>
              </a:spcBef>
              <a:buSzTx/>
              <a:buFontTx/>
              <a:buNone/>
            </a:pPr>
          </a:p>
          <a:p>
            <a:pPr marL="0" indent="0">
              <a:spcBef>
                <a:spcPts val="1200"/>
              </a:spcBef>
              <a:buSzTx/>
              <a:buFontTx/>
              <a:buNone/>
            </a:pPr>
            <a:r>
              <a:t>This means observations that are difficult to predict become more influential in the model.</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 name="Shape 41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20" name="Shape 42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21" name="Shape 4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22" name="Shape 4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23" name="Shape 423"/>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4" name="Shape 424"/>
          <p:cNvSpPr/>
          <p:nvPr>
            <p:ph type="title"/>
          </p:nvPr>
        </p:nvSpPr>
        <p:spPr>
          <a:prstGeom prst="rect">
            <a:avLst/>
          </a:prstGeom>
        </p:spPr>
        <p:txBody>
          <a:bodyPr/>
          <a:lstStyle/>
          <a:p>
            <a:pPr/>
            <a:r>
              <a:t>GRADIENT BOOSTING</a:t>
            </a:r>
          </a:p>
        </p:txBody>
      </p:sp>
      <p:sp>
        <p:nvSpPr>
          <p:cNvPr id="425" name="Shape 425"/>
          <p:cNvSpPr/>
          <p:nvPr>
            <p:ph type="body" idx="1"/>
          </p:nvPr>
        </p:nvSpPr>
        <p:spPr>
          <a:prstGeom prst="rect">
            <a:avLst/>
          </a:prstGeom>
        </p:spPr>
        <p:txBody>
          <a:bodyPr/>
          <a:lstStyle/>
          <a:p>
            <a:pPr marL="0" indent="0">
              <a:spcBef>
                <a:spcPts val="1200"/>
              </a:spcBef>
              <a:buSzTx/>
              <a:buFontTx/>
              <a:buNone/>
            </a:pPr>
            <a:r>
              <a:t>Gradient Boosting is a technique that are sequentially fitted that minimise a loss function. For regression this might be the square loss. So we would be updating the model based on Gradient Descent.</a:t>
            </a:r>
          </a:p>
          <a:p>
            <a:pPr marL="0" indent="0">
              <a:spcBef>
                <a:spcPts val="1200"/>
              </a:spcBef>
              <a:buSzTx/>
              <a:buFontTx/>
              <a:buNone/>
            </a:pPr>
          </a:p>
          <a:p>
            <a:pPr marL="0" indent="0">
              <a:spcBef>
                <a:spcPts val="1200"/>
              </a:spcBef>
              <a:buSzTx/>
              <a:buFontTx/>
              <a:buNone/>
            </a:pPr>
            <a:r>
              <a:t>This differs to AdaBoost where the boosting was performed by re-weighting the original observations.</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 name="Shape 42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28" name="Shape 42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29" name="Shape 42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30" name="Shape 43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31" name="Shape 43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2" name="Shape 432"/>
          <p:cNvSpPr/>
          <p:nvPr>
            <p:ph type="title"/>
          </p:nvPr>
        </p:nvSpPr>
        <p:spPr>
          <a:prstGeom prst="rect">
            <a:avLst/>
          </a:prstGeom>
        </p:spPr>
        <p:txBody>
          <a:bodyPr/>
          <a:lstStyle/>
          <a:p>
            <a:pPr/>
            <a:r>
              <a:t>eXtreme Gradient Boosting</a:t>
            </a:r>
          </a:p>
        </p:txBody>
      </p:sp>
      <p:sp>
        <p:nvSpPr>
          <p:cNvPr id="433" name="Shape 433"/>
          <p:cNvSpPr/>
          <p:nvPr>
            <p:ph type="body" idx="1"/>
          </p:nvPr>
        </p:nvSpPr>
        <p:spPr>
          <a:prstGeom prst="rect">
            <a:avLst/>
          </a:prstGeom>
        </p:spPr>
        <p:txBody>
          <a:bodyPr/>
          <a:lstStyle/>
          <a:p>
            <a:pPr marL="0" indent="0">
              <a:spcBef>
                <a:spcPts val="1200"/>
              </a:spcBef>
              <a:buSzTx/>
              <a:buFontTx/>
              <a:buNone/>
            </a:pPr>
            <a:r>
              <a:t>XGBoost is an optimized distributed gradient boosting library designed to be highly efficient, flexible and portable. It implements machine learning algorithms under the Gradient Boosting framework. XGBoost provides a parallel tree boosting(also known as GBDT, GBM) that solve many data science problems in a fast and accurate way. The same code runs on major distributed environment(Hadoop, SGE, MPI) and can solve problems beyond billions of examples.</a:t>
            </a:r>
          </a:p>
          <a:p>
            <a:pPr marL="0" indent="0">
              <a:spcBef>
                <a:spcPts val="1200"/>
              </a:spcBef>
              <a:buSzTx/>
              <a:buFontTx/>
              <a:buNone/>
            </a:pPr>
          </a:p>
          <a:p>
            <a:pPr marL="0" indent="0">
              <a:spcBef>
                <a:spcPts val="1200"/>
              </a:spcBef>
              <a:buSzTx/>
              <a:buFontTx/>
              <a:buNone/>
            </a:pPr>
            <a:r>
              <a:t> - </a:t>
            </a:r>
            <a:r>
              <a:rPr u="sng">
                <a:hlinkClick r:id="rId2" invalidUrl="" action="" tgtFrame="" tooltip="" history="1" highlightClick="0" endSnd="0"/>
              </a:rPr>
              <a:t>https://github.com/dmlc/xgboost</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35" name="pasted-image.png"/>
          <p:cNvPicPr>
            <a:picLocks noChangeAspect="1"/>
          </p:cNvPicPr>
          <p:nvPr/>
        </p:nvPicPr>
        <p:blipFill>
          <a:blip r:embed="rId2">
            <a:extLst/>
          </a:blip>
          <a:stretch>
            <a:fillRect/>
          </a:stretch>
        </p:blipFill>
        <p:spPr>
          <a:xfrm>
            <a:off x="-1312355" y="-1"/>
            <a:ext cx="11987785" cy="5257801"/>
          </a:xfrm>
          <a:prstGeom prst="rect">
            <a:avLst/>
          </a:prstGeom>
          <a:ln w="25400"/>
        </p:spPr>
      </p:pic>
      <p:sp>
        <p:nvSpPr>
          <p:cNvPr id="436" name="Shape 436"/>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37" name="Shape 437"/>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38" name="Shape 438"/>
          <p:cNvSpPr/>
          <p:nvPr>
            <p:ph type="title" idx="4294967295"/>
          </p:nvPr>
        </p:nvSpPr>
        <p:spPr>
          <a:xfrm>
            <a:off x="468312" y="681831"/>
            <a:ext cx="8426451" cy="3894138"/>
          </a:xfrm>
          <a:prstGeom prst="rect">
            <a:avLst/>
          </a:prstGeom>
        </p:spPr>
        <p:txBody>
          <a:bodyPr lIns="38100" tIns="38100" rIns="38100" bIns="38100" anchor="ctr"/>
          <a:lstStyle>
            <a:lvl1pPr marL="27728" marR="27728" algn="ctr" defTabSz="914400">
              <a:lnSpc>
                <a:spcPct val="70000"/>
              </a:lnSpc>
              <a:defRPr sz="8800"/>
            </a:lvl1pPr>
          </a:lstStyle>
          <a:p>
            <a:pPr/>
            <a:r>
              <a:t>LAB</a:t>
            </a:r>
          </a:p>
        </p:txBody>
      </p:sp>
      <p:sp>
        <p:nvSpPr>
          <p:cNvPr id="439" name="Shape 439"/>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1" name="Shape 44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42" name="Shape 44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43" name="Shape 4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44" name="Shape 4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45" name="Shape 44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6" name="Shape 446"/>
          <p:cNvSpPr/>
          <p:nvPr>
            <p:ph type="title"/>
          </p:nvPr>
        </p:nvSpPr>
        <p:spPr>
          <a:prstGeom prst="rect">
            <a:avLst/>
          </a:prstGeom>
        </p:spPr>
        <p:txBody>
          <a:bodyPr/>
          <a:lstStyle/>
          <a:p>
            <a:pPr/>
            <a:r>
              <a:t>SYNCHING A FORK</a:t>
            </a:r>
          </a:p>
        </p:txBody>
      </p:sp>
      <p:sp>
        <p:nvSpPr>
          <p:cNvPr id="447" name="Shape 447"/>
          <p:cNvSpPr/>
          <p:nvPr/>
        </p:nvSpPr>
        <p:spPr>
          <a:xfrm>
            <a:off x="454024" y="1226372"/>
            <a:ext cx="8455027" cy="27342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b="0" sz="2000">
                <a:latin typeface="Futura"/>
                <a:ea typeface="Futura"/>
                <a:cs typeface="Futura"/>
                <a:sym typeface="Futura"/>
              </a:defRPr>
            </a:pPr>
            <a:r>
              <a:t>git remote -v</a:t>
            </a:r>
          </a:p>
          <a:p>
            <a:pPr marR="65828" algn="l" defTabSz="914400">
              <a:lnSpc>
                <a:spcPts val="2400"/>
              </a:lnSpc>
              <a:spcBef>
                <a:spcPts val="700"/>
              </a:spcBef>
              <a:defRPr b="0" sz="2000">
                <a:latin typeface="Futura"/>
                <a:ea typeface="Futura"/>
                <a:cs typeface="Futura"/>
                <a:sym typeface="Futura"/>
              </a:defRPr>
            </a:pPr>
            <a:r>
              <a:t>git remote add upstream https://github.com/ihansel/SYD_DAT_3.git</a:t>
            </a:r>
          </a:p>
          <a:p>
            <a:pPr marR="65828" algn="l" defTabSz="914400">
              <a:lnSpc>
                <a:spcPts val="2400"/>
              </a:lnSpc>
              <a:spcBef>
                <a:spcPts val="700"/>
              </a:spcBef>
              <a:defRPr b="0" sz="2000">
                <a:latin typeface="Futura"/>
                <a:ea typeface="Futura"/>
                <a:cs typeface="Futura"/>
                <a:sym typeface="Futura"/>
              </a:defRPr>
            </a:pPr>
            <a:r>
              <a:t>git remote -v</a:t>
            </a:r>
          </a:p>
          <a:p>
            <a:pPr marR="65828" algn="l" defTabSz="914400">
              <a:lnSpc>
                <a:spcPts val="2400"/>
              </a:lnSpc>
              <a:spcBef>
                <a:spcPts val="700"/>
              </a:spcBef>
              <a:defRPr b="0" sz="2000">
                <a:latin typeface="Futura"/>
                <a:ea typeface="Futura"/>
                <a:cs typeface="Futura"/>
                <a:sym typeface="Futura"/>
              </a:defRPr>
            </a:pPr>
            <a:r>
              <a:t>git fetch upstream</a:t>
            </a:r>
          </a:p>
          <a:p>
            <a:pPr marR="65828" algn="l" defTabSz="914400">
              <a:lnSpc>
                <a:spcPts val="2400"/>
              </a:lnSpc>
              <a:spcBef>
                <a:spcPts val="700"/>
              </a:spcBef>
              <a:defRPr b="0" sz="2000">
                <a:latin typeface="Futura"/>
                <a:ea typeface="Futura"/>
                <a:cs typeface="Futura"/>
                <a:sym typeface="Futura"/>
              </a:defRPr>
            </a:pPr>
            <a:r>
              <a:t>git checkout master</a:t>
            </a:r>
          </a:p>
          <a:p>
            <a:pPr marR="65828" algn="l" defTabSz="914400">
              <a:lnSpc>
                <a:spcPts val="2400"/>
              </a:lnSpc>
              <a:spcBef>
                <a:spcPts val="700"/>
              </a:spcBef>
              <a:defRPr b="0" sz="2000">
                <a:latin typeface="Futura"/>
                <a:ea typeface="Futura"/>
                <a:cs typeface="Futura"/>
                <a:sym typeface="Futura"/>
              </a:defRPr>
            </a:pPr>
            <a:r>
              <a:t>git merge upstream/master</a:t>
            </a:r>
          </a:p>
          <a:p>
            <a:pPr marR="65828" algn="l" defTabSz="914400">
              <a:lnSpc>
                <a:spcPts val="2400"/>
              </a:lnSpc>
              <a:spcBef>
                <a:spcPts val="700"/>
              </a:spcBef>
              <a:defRPr b="0" sz="2000">
                <a:latin typeface="Futura"/>
                <a:ea typeface="Futura"/>
                <a:cs typeface="Futura"/>
                <a:sym typeface="Futura"/>
              </a:defRPr>
            </a:pPr>
            <a:r>
              <a:t>OR git reset --hard upstream/master</a:t>
            </a:r>
          </a:p>
        </p:txBody>
      </p:sp>
      <p:pic>
        <p:nvPicPr>
          <p:cNvPr id="448" name="pasted-image.png"/>
          <p:cNvPicPr>
            <a:picLocks noChangeAspect="1"/>
          </p:cNvPicPr>
          <p:nvPr/>
        </p:nvPicPr>
        <p:blipFill>
          <a:blip r:embed="rId2">
            <a:extLst/>
          </a:blip>
          <a:stretch>
            <a:fillRect/>
          </a:stretch>
        </p:blipFill>
        <p:spPr>
          <a:xfrm>
            <a:off x="1985804" y="4150357"/>
            <a:ext cx="2240977" cy="1243333"/>
          </a:xfrm>
          <a:prstGeom prst="rect">
            <a:avLst/>
          </a:prstGeom>
          <a:ln w="25400"/>
        </p:spPr>
      </p:pic>
      <p:pic>
        <p:nvPicPr>
          <p:cNvPr id="449" name="pasted-image.png"/>
          <p:cNvPicPr>
            <a:picLocks noChangeAspect="1"/>
          </p:cNvPicPr>
          <p:nvPr/>
        </p:nvPicPr>
        <p:blipFill>
          <a:blip r:embed="rId2">
            <a:extLst/>
          </a:blip>
          <a:stretch>
            <a:fillRect/>
          </a:stretch>
        </p:blipFill>
        <p:spPr>
          <a:xfrm>
            <a:off x="4249866" y="4150357"/>
            <a:ext cx="2240977" cy="1243333"/>
          </a:xfrm>
          <a:prstGeom prst="rect">
            <a:avLst/>
          </a:prstGeom>
          <a:ln w="25400"/>
        </p:spPr>
      </p:pic>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1" name="Shape 45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52" name="Shape 45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53" name="Shape 453"/>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OTHER USES</a:t>
            </a:r>
          </a:p>
        </p:txBody>
      </p:sp>
      <p:sp>
        <p:nvSpPr>
          <p:cNvPr id="454" name="Shape 454"/>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8" name="Shape 18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9" name="Shape 18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0" name="Shape 19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1" name="Shape 19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2" name="Shape 192"/>
          <p:cNvSpPr/>
          <p:nvPr>
            <p:ph type="title"/>
          </p:nvPr>
        </p:nvSpPr>
        <p:spPr>
          <a:prstGeom prst="rect">
            <a:avLst/>
          </a:prstGeom>
        </p:spPr>
        <p:txBody>
          <a:bodyPr/>
          <a:lstStyle/>
          <a:p>
            <a:pPr/>
            <a:r>
              <a:t>WHAT ARE DECISION TREES?</a:t>
            </a:r>
          </a:p>
        </p:txBody>
      </p:sp>
      <p:sp>
        <p:nvSpPr>
          <p:cNvPr id="193" name="Shape 193"/>
          <p:cNvSpPr/>
          <p:nvPr>
            <p:ph type="body" idx="1"/>
          </p:nvPr>
        </p:nvSpPr>
        <p:spPr>
          <a:prstGeom prst="rect">
            <a:avLst/>
          </a:prstGeom>
        </p:spPr>
        <p:txBody>
          <a:bodyPr/>
          <a:lstStyle/>
          <a:p>
            <a:pPr>
              <a:spcBef>
                <a:spcPts val="1200"/>
              </a:spcBef>
            </a:pPr>
            <a:r>
              <a:t>A supervised learning technique that can be used for classification or regression. </a:t>
            </a:r>
          </a:p>
          <a:p>
            <a:pPr>
              <a:spcBef>
                <a:spcPts val="1200"/>
              </a:spcBef>
            </a:pPr>
            <a:r>
              <a:t>Visually engaging and easy to interpret. </a:t>
            </a:r>
          </a:p>
          <a:p>
            <a:pPr>
              <a:spcBef>
                <a:spcPts val="1200"/>
              </a:spcBef>
            </a:pPr>
            <a:r>
              <a:t>Foundation for getting into very powerful techniques. </a:t>
            </a:r>
          </a:p>
          <a:p>
            <a:pPr>
              <a:spcBef>
                <a:spcPts val="1200"/>
              </a:spcBef>
            </a:pPr>
            <a:r>
              <a:t>Great for explaining to people!</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6" name="Shape 4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57" name="Shape 4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58" name="Shape 4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59" name="Shape 4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60" name="Shape 460"/>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1" name="Shape 461"/>
          <p:cNvSpPr/>
          <p:nvPr>
            <p:ph type="title"/>
          </p:nvPr>
        </p:nvSpPr>
        <p:spPr>
          <a:prstGeom prst="rect">
            <a:avLst/>
          </a:prstGeom>
        </p:spPr>
        <p:txBody>
          <a:bodyPr/>
          <a:lstStyle/>
          <a:p>
            <a:pPr/>
            <a:r>
              <a:t>RANDOM FOREST FOR CLUSTERING</a:t>
            </a:r>
          </a:p>
        </p:txBody>
      </p:sp>
      <p:sp>
        <p:nvSpPr>
          <p:cNvPr id="462" name="Shape 462"/>
          <p:cNvSpPr/>
          <p:nvPr>
            <p:ph type="body" idx="1"/>
          </p:nvPr>
        </p:nvSpPr>
        <p:spPr>
          <a:prstGeom prst="rect">
            <a:avLst/>
          </a:prstGeom>
        </p:spPr>
        <p:txBody>
          <a:bodyPr/>
          <a:lstStyle/>
          <a:p>
            <a:pPr>
              <a:spcBef>
                <a:spcPts val="1200"/>
              </a:spcBef>
            </a:pPr>
            <a:r>
              <a:t>The idea is to create Synthetic data (fake data that is based on the original data set)</a:t>
            </a:r>
          </a:p>
          <a:p>
            <a:pPr>
              <a:spcBef>
                <a:spcPts val="1200"/>
              </a:spcBef>
            </a:pPr>
            <a:r>
              <a:t>Then combine this fake data with your original data set</a:t>
            </a:r>
          </a:p>
          <a:p>
            <a:pPr>
              <a:spcBef>
                <a:spcPts val="1200"/>
              </a:spcBef>
            </a:pPr>
            <a:r>
              <a:t>Assign a ‘Synthetic_data’ with 1 for the synthetic data and 0 for real data</a:t>
            </a:r>
          </a:p>
          <a:p>
            <a:pPr>
              <a:spcBef>
                <a:spcPts val="1200"/>
              </a:spcBef>
            </a:pPr>
            <a:r>
              <a:t>Run the Random Forest model trying to predict ‘Synthetic_data’</a:t>
            </a:r>
          </a:p>
          <a:p>
            <a:pPr>
              <a:spcBef>
                <a:spcPts val="1200"/>
              </a:spcBef>
            </a:pPr>
            <a:r>
              <a:t>You will have a ‘distance metric’ or ‘proximity’ which is basically how many times the samples occur in the same terminal nodes.</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4" name="Shape 4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65" name="Shape 4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66" name="Shape 46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67" name="Shape 46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68" name="Shape 468"/>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9" name="Shape 469"/>
          <p:cNvSpPr/>
          <p:nvPr>
            <p:ph type="title"/>
          </p:nvPr>
        </p:nvSpPr>
        <p:spPr>
          <a:prstGeom prst="rect">
            <a:avLst/>
          </a:prstGeom>
        </p:spPr>
        <p:txBody>
          <a:bodyPr/>
          <a:lstStyle/>
          <a:p>
            <a:pPr/>
            <a:r>
              <a:t>ISOLATION FOREST FOR OUTLIER DETECTION</a:t>
            </a:r>
          </a:p>
        </p:txBody>
      </p:sp>
      <p:sp>
        <p:nvSpPr>
          <p:cNvPr id="470" name="Shape 470"/>
          <p:cNvSpPr/>
          <p:nvPr>
            <p:ph type="body" idx="1"/>
          </p:nvPr>
        </p:nvSpPr>
        <p:spPr>
          <a:prstGeom prst="rect">
            <a:avLst/>
          </a:prstGeom>
        </p:spPr>
        <p:txBody>
          <a:bodyPr/>
          <a:lstStyle/>
          <a:p>
            <a:pPr>
              <a:spcBef>
                <a:spcPts val="1200"/>
              </a:spcBef>
            </a:pPr>
          </a:p>
        </p:txBody>
      </p:sp>
      <p:pic>
        <p:nvPicPr>
          <p:cNvPr id="471" name="pasted-image.png"/>
          <p:cNvPicPr>
            <a:picLocks noChangeAspect="1"/>
          </p:cNvPicPr>
          <p:nvPr/>
        </p:nvPicPr>
        <p:blipFill>
          <a:blip r:embed="rId2">
            <a:extLst/>
          </a:blip>
          <a:stretch>
            <a:fillRect/>
          </a:stretch>
        </p:blipFill>
        <p:spPr>
          <a:xfrm>
            <a:off x="5176013" y="0"/>
            <a:ext cx="3913249" cy="5257800"/>
          </a:xfrm>
          <a:prstGeom prst="rect">
            <a:avLst/>
          </a:prstGeom>
          <a:ln w="25400"/>
        </p:spPr>
      </p:pic>
      <p:pic>
        <p:nvPicPr>
          <p:cNvPr id="472" name="pasted-image.png"/>
          <p:cNvPicPr>
            <a:picLocks noChangeAspect="1"/>
          </p:cNvPicPr>
          <p:nvPr/>
        </p:nvPicPr>
        <p:blipFill>
          <a:blip r:embed="rId3">
            <a:extLst/>
          </a:blip>
          <a:stretch>
            <a:fillRect/>
          </a:stretch>
        </p:blipFill>
        <p:spPr>
          <a:xfrm>
            <a:off x="379839" y="2377986"/>
            <a:ext cx="4765249" cy="1241602"/>
          </a:xfrm>
          <a:prstGeom prst="rect">
            <a:avLst/>
          </a:prstGeom>
          <a:ln w="25400"/>
        </p:spPr>
      </p:pic>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4" name="Shape 47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75" name="Shape 47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76" name="Shape 47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77" name="Shape 47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78" name="Shape 478"/>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9" name="Shape 479"/>
          <p:cNvSpPr/>
          <p:nvPr>
            <p:ph type="title"/>
          </p:nvPr>
        </p:nvSpPr>
        <p:spPr>
          <a:prstGeom prst="rect">
            <a:avLst/>
          </a:prstGeom>
        </p:spPr>
        <p:txBody>
          <a:bodyPr/>
          <a:lstStyle/>
          <a:p>
            <a:pPr/>
            <a:r>
              <a:t>RULEFIT = RANDOM FOREST + ELASTIC NET</a:t>
            </a:r>
          </a:p>
        </p:txBody>
      </p:sp>
      <p:sp>
        <p:nvSpPr>
          <p:cNvPr id="480" name="Shape 480"/>
          <p:cNvSpPr/>
          <p:nvPr>
            <p:ph type="body" idx="1"/>
          </p:nvPr>
        </p:nvSpPr>
        <p:spPr>
          <a:prstGeom prst="rect">
            <a:avLst/>
          </a:prstGeom>
        </p:spPr>
        <p:txBody>
          <a:bodyPr/>
          <a:lstStyle/>
          <a:p>
            <a:pPr>
              <a:spcBef>
                <a:spcPts val="1200"/>
              </a:spcBef>
            </a:pPr>
            <a:r>
              <a:t>Extract all the rules from all the trees and use them as features in an elastic net model.</a:t>
            </a:r>
          </a:p>
          <a:p>
            <a:pPr>
              <a:spcBef>
                <a:spcPts val="1200"/>
              </a:spcBef>
            </a:pPr>
            <a:r>
              <a:t>Nice way to build a simpler more interpretable model</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2" name="Shape 4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83" name="Shape 4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84" name="Shape 48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85" name="Shape 48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486" name="pasted-image.png"/>
          <p:cNvPicPr>
            <a:picLocks noChangeAspect="1"/>
          </p:cNvPicPr>
          <p:nvPr/>
        </p:nvPicPr>
        <p:blipFill>
          <a:blip r:embed="rId2">
            <a:extLst/>
          </a:blip>
          <a:stretch>
            <a:fillRect/>
          </a:stretch>
        </p:blipFill>
        <p:spPr>
          <a:xfrm>
            <a:off x="464964" y="0"/>
            <a:ext cx="8433148" cy="5257800"/>
          </a:xfrm>
          <a:prstGeom prst="rect">
            <a:avLst/>
          </a:prstGeom>
          <a:ln w="25400"/>
        </p:spPr>
      </p:pic>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8" name="Shape 48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89" name="Shape 48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90" name="Shape 490"/>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p>
          <a:p>
            <a:pPr marL="207115" marR="27728" indent="-138747">
              <a:lnSpc>
                <a:spcPct val="120000"/>
              </a:lnSpc>
              <a:buSzPct val="69000"/>
              <a:buFont typeface="Lucida Grande"/>
              <a:defRPr sz="1800"/>
            </a:pPr>
            <a:r>
              <a:rPr sz="1900"/>
              <a:t>Hackday</a:t>
            </a:r>
            <a:endParaRPr sz="1900"/>
          </a:p>
          <a:p>
            <a:pPr marL="207115" marR="27728" indent="-138747">
              <a:lnSpc>
                <a:spcPct val="120000"/>
              </a:lnSpc>
              <a:buSzPct val="69000"/>
              <a:buFont typeface="Lucida Grande"/>
              <a:defRPr sz="1800"/>
            </a:pPr>
            <a:r>
              <a:rPr sz="1900"/>
              <a:t>Rest of the course</a:t>
            </a:r>
            <a:endParaRPr sz="1900"/>
          </a:p>
          <a:p>
            <a:pPr marL="207115" marR="27728" indent="-138747">
              <a:lnSpc>
                <a:spcPct val="120000"/>
              </a:lnSpc>
              <a:buSzPct val="69000"/>
              <a:buFont typeface="Lucida Grande"/>
              <a:defRPr sz="1800"/>
            </a:pPr>
            <a:r>
              <a:rPr sz="1900"/>
              <a:t>Tasklist</a:t>
            </a:r>
          </a:p>
        </p:txBody>
      </p:sp>
      <p:sp>
        <p:nvSpPr>
          <p:cNvPr id="491" name="Shape 491"/>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pPr/>
            <a:r>
              <a:t>DATA SCIENCE - Week 7 Day 2</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3" name="Shape 49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94" name="Shape 49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95" name="Shape 495"/>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pPr/>
            <a:r>
              <a:t>DATA SCIENCE - Week 7 Day 2</a:t>
            </a:r>
          </a:p>
        </p:txBody>
      </p:sp>
      <p:sp>
        <p:nvSpPr>
          <p:cNvPr id="496" name="Shape 496"/>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HACKDAY</a:t>
            </a:r>
          </a:p>
          <a:p>
            <a:pPr marL="27728" marR="27728">
              <a:lnSpc>
                <a:spcPts val="7600"/>
              </a:lnSpc>
              <a:defRPr sz="8800"/>
            </a:pPr>
          </a:p>
          <a:p>
            <a:pPr marL="207115" marR="27728" indent="-138747">
              <a:lnSpc>
                <a:spcPct val="120000"/>
              </a:lnSpc>
              <a:buSzPct val="69000"/>
              <a:buFont typeface="Lucida Grande"/>
              <a:defRPr sz="1800"/>
            </a:pPr>
            <a:r>
              <a:rPr sz="1900"/>
              <a:t>Saturday 7th May 10:00 - 3:00</a:t>
            </a:r>
            <a:endParaRPr sz="1900"/>
          </a:p>
          <a:p>
            <a:pPr marL="207115" marR="27728" indent="-138747">
              <a:lnSpc>
                <a:spcPct val="120000"/>
              </a:lnSpc>
              <a:buSzPct val="69000"/>
              <a:buFont typeface="Lucida Grande"/>
              <a:defRPr sz="1800"/>
            </a:pPr>
            <a:r>
              <a:rPr sz="1900"/>
              <a:t>Review topics completed done so far</a:t>
            </a:r>
            <a:endParaRPr sz="1900"/>
          </a:p>
          <a:p>
            <a:pPr marL="207115" marR="27728" indent="-138747">
              <a:lnSpc>
                <a:spcPct val="120000"/>
              </a:lnSpc>
              <a:buSzPct val="69000"/>
              <a:buFont typeface="Lucida Grande"/>
              <a:defRPr sz="1800"/>
            </a:pPr>
            <a:r>
              <a:rPr sz="1900"/>
              <a:t>AWS</a:t>
            </a:r>
            <a:endParaRPr sz="1900"/>
          </a:p>
          <a:p>
            <a:pPr marL="207115" marR="27728" indent="-138747">
              <a:lnSpc>
                <a:spcPct val="120000"/>
              </a:lnSpc>
              <a:buSzPct val="69000"/>
              <a:buFont typeface="Lucida Grande"/>
              <a:defRPr sz="1800"/>
            </a:pPr>
            <a:r>
              <a:rPr sz="1900"/>
              <a:t>Projects</a:t>
            </a:r>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8" name="Shape 49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99" name="Shape 49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500" name="Shape 500"/>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COURSE REMAINDER</a:t>
            </a:r>
          </a:p>
          <a:p>
            <a:pPr marL="27728" marR="27728">
              <a:lnSpc>
                <a:spcPct val="120000"/>
              </a:lnSpc>
              <a:defRPr sz="1800"/>
            </a:pPr>
          </a:p>
          <a:p>
            <a:pPr marL="207115" marR="27728" indent="-138747">
              <a:lnSpc>
                <a:spcPct val="120000"/>
              </a:lnSpc>
              <a:buSzPct val="69000"/>
              <a:buFont typeface="Lucida Grande"/>
              <a:defRPr sz="1800"/>
            </a:pPr>
            <a:r>
              <a:rPr sz="1900"/>
              <a:t>Practical Skills (Cloud)</a:t>
            </a:r>
            <a:endParaRPr sz="1900"/>
          </a:p>
          <a:p>
            <a:pPr marL="207115" marR="27728" indent="-138747">
              <a:lnSpc>
                <a:spcPct val="120000"/>
              </a:lnSpc>
              <a:buSzPct val="69000"/>
              <a:buFont typeface="Lucida Grande"/>
              <a:defRPr sz="1800"/>
            </a:pPr>
            <a:r>
              <a:rPr sz="1900"/>
              <a:t>Advanced Topics (Time Series, Graph Analysis, Neural Networks, Natural Language Processing)</a:t>
            </a:r>
            <a:endParaRPr sz="1900"/>
          </a:p>
          <a:p>
            <a:pPr marL="207115" marR="27728" indent="-138747">
              <a:lnSpc>
                <a:spcPct val="120000"/>
              </a:lnSpc>
              <a:buSzPct val="69000"/>
              <a:buFont typeface="Lucida Grande"/>
              <a:defRPr sz="1800"/>
            </a:pPr>
            <a:r>
              <a:rPr sz="1900"/>
              <a:t>Course Review</a:t>
            </a:r>
            <a:endParaRPr sz="1900"/>
          </a:p>
          <a:p>
            <a:pPr marL="207115" marR="27728" indent="-138747">
              <a:lnSpc>
                <a:spcPct val="120000"/>
              </a:lnSpc>
              <a:buSzPct val="69000"/>
              <a:buFont typeface="Lucida Grande"/>
              <a:defRPr sz="1800"/>
            </a:pPr>
            <a:r>
              <a:rPr sz="1900"/>
              <a:t>Project Presentations (Final 2 sessions)</a:t>
            </a:r>
            <a:endParaRPr sz="1900"/>
          </a:p>
          <a:p>
            <a:pPr marL="207115" marR="27728" indent="-138747">
              <a:lnSpc>
                <a:spcPct val="120000"/>
              </a:lnSpc>
              <a:buSzPct val="69000"/>
              <a:buFont typeface="Lucida Grande"/>
              <a:defRPr sz="1800"/>
            </a:pPr>
            <a:r>
              <a:rPr sz="1900"/>
              <a:t>Lots of guest presenters</a:t>
            </a:r>
          </a:p>
        </p:txBody>
      </p:sp>
      <p:sp>
        <p:nvSpPr>
          <p:cNvPr id="501" name="Shape 501"/>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pPr/>
            <a:r>
              <a:t>DATA SCIENCE - Week 6 Day 2</a:t>
            </a: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3" name="Shape 50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504" name="Shape 50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505" name="Shape 505"/>
          <p:cNvSpPr/>
          <p:nvPr>
            <p:ph type="title" idx="4294967295"/>
          </p:nvPr>
        </p:nvSpPr>
        <p:spPr>
          <a:xfrm>
            <a:off x="468312" y="681831"/>
            <a:ext cx="8426451" cy="3894138"/>
          </a:xfrm>
          <a:prstGeom prst="rect">
            <a:avLst/>
          </a:prstGeom>
        </p:spPr>
        <p:txBody>
          <a:bodyPr lIns="38100" tIns="38100" rIns="38100" bIns="38100"/>
          <a:lstStyle/>
          <a:p>
            <a:pPr marL="27728" marR="27728" algn="ctr">
              <a:lnSpc>
                <a:spcPts val="7600"/>
              </a:lnSpc>
              <a:defRPr sz="2600"/>
            </a:pPr>
            <a:r>
              <a:t>Task List</a:t>
            </a:r>
          </a:p>
          <a:p>
            <a:pPr marL="27728" marR="27728">
              <a:lnSpc>
                <a:spcPct val="120000"/>
              </a:lnSpc>
              <a:defRPr sz="1800"/>
            </a:pPr>
            <a:endParaRPr sz="1900"/>
          </a:p>
          <a:p>
            <a:pPr marL="262325" marR="27728" indent="-234597">
              <a:lnSpc>
                <a:spcPct val="120000"/>
              </a:lnSpc>
              <a:buSzPct val="100000"/>
              <a:defRPr sz="1800"/>
            </a:pPr>
            <a:r>
              <a:rPr sz="1900"/>
              <a:t>Email me anything you’d like to review (previously been covered) by Thursday for Saturday</a:t>
            </a:r>
            <a:endParaRPr sz="1900"/>
          </a:p>
          <a:p>
            <a:pPr marL="262325" marR="27728" indent="-234597">
              <a:lnSpc>
                <a:spcPct val="120000"/>
              </a:lnSpc>
              <a:buSzPct val="100000"/>
              <a:defRPr sz="1800"/>
            </a:pPr>
            <a:r>
              <a:rPr sz="1900"/>
              <a:t>Email me anything you’d like to cover (not covered) by Thursday for Saturday</a:t>
            </a:r>
            <a:endParaRPr sz="1900"/>
          </a:p>
          <a:p>
            <a:pPr marL="262325" marR="27728" indent="-234597">
              <a:lnSpc>
                <a:spcPct val="120000"/>
              </a:lnSpc>
              <a:buSzPct val="100000"/>
              <a:defRPr sz="1800"/>
            </a:pPr>
            <a:r>
              <a:rPr sz="1900"/>
              <a:t>Work on your project</a:t>
            </a:r>
          </a:p>
        </p:txBody>
      </p:sp>
      <p:sp>
        <p:nvSpPr>
          <p:cNvPr id="506" name="Shape 506"/>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pPr/>
            <a:r>
              <a:t>DATA SCIENCE - Week 7 Day 2</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6" name="Shape 19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7" name="Shape 19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8" name="Shape 19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9" name="Shape 19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0" name="Shape 200"/>
          <p:cNvSpPr/>
          <p:nvPr>
            <p:ph type="title"/>
          </p:nvPr>
        </p:nvSpPr>
        <p:spPr>
          <a:prstGeom prst="rect">
            <a:avLst/>
          </a:prstGeom>
        </p:spPr>
        <p:txBody>
          <a:bodyPr/>
          <a:lstStyle/>
          <a:p>
            <a:pPr/>
            <a:r>
              <a:t>DECISION TREES - HOW IT WORKS</a:t>
            </a:r>
          </a:p>
        </p:txBody>
      </p:sp>
      <p:sp>
        <p:nvSpPr>
          <p:cNvPr id="201" name="Shape 201"/>
          <p:cNvSpPr/>
          <p:nvPr>
            <p:ph type="body" idx="1"/>
          </p:nvPr>
        </p:nvSpPr>
        <p:spPr>
          <a:prstGeom prst="rect">
            <a:avLst/>
          </a:prstGeom>
        </p:spPr>
        <p:txBody>
          <a:bodyPr/>
          <a:lstStyle/>
          <a:p>
            <a:pPr>
              <a:spcBef>
                <a:spcPts val="1200"/>
              </a:spcBef>
            </a:pPr>
            <a:r>
              <a:t>Scans for a feature to split on that results in the greatest separation between classes in the resulting nodes.</a:t>
            </a:r>
          </a:p>
          <a:p>
            <a:pPr>
              <a:spcBef>
                <a:spcPts val="1200"/>
              </a:spcBef>
            </a:pPr>
            <a:r>
              <a:t>Non-linear</a:t>
            </a:r>
          </a:p>
          <a:p>
            <a:pPr>
              <a:spcBef>
                <a:spcPts val="1200"/>
              </a:spcBef>
            </a:pPr>
            <a:r>
              <a:t>Greedy process</a:t>
            </a:r>
          </a:p>
          <a:p>
            <a:pPr>
              <a:spcBef>
                <a:spcPts val="1200"/>
              </a:spcBef>
            </a:pPr>
            <a:r>
              <a:t>Splits within splits</a:t>
            </a:r>
          </a:p>
          <a:p>
            <a:pPr>
              <a:spcBef>
                <a:spcPts val="1200"/>
              </a:spcBef>
            </a:pPr>
            <a:r>
              <a:t>For a classification tree, we predict that each observation belongs to the most commonly occurring class of training observations in the region to which it belongs. </a:t>
            </a:r>
          </a:p>
          <a:p>
            <a:pPr>
              <a:spcBef>
                <a:spcPts val="1200"/>
              </a:spcBef>
            </a:pPr>
            <a:r>
              <a:t>We naturally get combinations of features used for our prediction.</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4" name="Shape 2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5" name="Shape 2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6" name="Shape 2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7" name="Shape 20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8" name="Shape 208"/>
          <p:cNvSpPr/>
          <p:nvPr>
            <p:ph type="title"/>
          </p:nvPr>
        </p:nvSpPr>
        <p:spPr>
          <a:prstGeom prst="rect">
            <a:avLst/>
          </a:prstGeom>
        </p:spPr>
        <p:txBody>
          <a:bodyPr/>
          <a:lstStyle/>
          <a:p>
            <a:pPr/>
            <a:r>
              <a:t>DECISION TREES - SHORTCOMINGS</a:t>
            </a:r>
          </a:p>
        </p:txBody>
      </p:sp>
      <p:sp>
        <p:nvSpPr>
          <p:cNvPr id="209" name="Shape 209"/>
          <p:cNvSpPr/>
          <p:nvPr>
            <p:ph type="body" idx="1"/>
          </p:nvPr>
        </p:nvSpPr>
        <p:spPr>
          <a:prstGeom prst="rect">
            <a:avLst/>
          </a:prstGeom>
        </p:spPr>
        <p:txBody>
          <a:bodyPr/>
          <a:lstStyle/>
          <a:p>
            <a:pPr>
              <a:spcBef>
                <a:spcPts val="1200"/>
              </a:spcBef>
            </a:pPr>
            <a:r>
              <a:t>Prone to overfitting.</a:t>
            </a:r>
          </a:p>
          <a:p>
            <a:pPr>
              <a:spcBef>
                <a:spcPts val="1200"/>
              </a:spcBef>
            </a:pPr>
            <a:r>
              <a:t>Predictive power is lower in comparison to many other modern techniques.</a:t>
            </a:r>
          </a:p>
          <a:p>
            <a:pPr>
              <a:spcBef>
                <a:spcPts val="1200"/>
              </a:spcBef>
            </a:pPr>
            <a:r>
              <a:t>They suffer from high variance</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BIAS - VARIANCE TRADEOFF</a:t>
            </a:r>
          </a:p>
        </p:txBody>
      </p:sp>
      <p:pic>
        <p:nvPicPr>
          <p:cNvPr id="212" name="pasted-image.png"/>
          <p:cNvPicPr>
            <a:picLocks noChangeAspect="1"/>
          </p:cNvPicPr>
          <p:nvPr/>
        </p:nvPicPr>
        <p:blipFill>
          <a:blip r:embed="rId2">
            <a:extLst/>
          </a:blip>
          <a:stretch>
            <a:fillRect/>
          </a:stretch>
        </p:blipFill>
        <p:spPr>
          <a:xfrm>
            <a:off x="2404683" y="1103540"/>
            <a:ext cx="4553709" cy="4154260"/>
          </a:xfrm>
          <a:prstGeom prst="rect">
            <a:avLst/>
          </a:prstGeom>
          <a:ln w="25400"/>
        </p:spPr>
      </p:pic>
      <p:sp>
        <p:nvSpPr>
          <p:cNvPr id="213" name="Shape 213"/>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
        <p:nvSpPr>
          <p:cNvPr id="214" name="Shape 214"/>
          <p:cNvSpPr/>
          <p:nvPr/>
        </p:nvSpPr>
        <p:spPr>
          <a:xfrm>
            <a:off x="8601075" y="526256"/>
            <a:ext cx="323752" cy="3429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lgn="l" defTabSz="457200">
              <a:defRPr>
                <a:uFillTx/>
                <a:latin typeface="Trebuchet MS"/>
                <a:ea typeface="Trebuchet MS"/>
                <a:cs typeface="Trebuchet MS"/>
                <a:sym typeface="Trebuchet MS"/>
              </a:defRPr>
            </a:pPr>
            <a:fld id="{86CB4B4D-7CA3-9044-876B-883B54F8677D}" type="slidenum"/>
            <a:r>
              <a:t>￼</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6" name="pasted-image.png"/>
          <p:cNvPicPr>
            <a:picLocks noChangeAspect="1"/>
          </p:cNvPicPr>
          <p:nvPr/>
        </p:nvPicPr>
        <p:blipFill>
          <a:blip r:embed="rId2">
            <a:extLst/>
          </a:blip>
          <a:stretch>
            <a:fillRect/>
          </a:stretch>
        </p:blipFill>
        <p:spPr>
          <a:xfrm>
            <a:off x="1557337" y="1136650"/>
            <a:ext cx="6248401" cy="3924300"/>
          </a:xfrm>
          <a:prstGeom prst="rect">
            <a:avLst/>
          </a:prstGeom>
          <a:ln w="25400"/>
        </p:spPr>
      </p:pic>
      <p:sp>
        <p:nvSpPr>
          <p:cNvPr id="217" name="Shape 217"/>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BIAS - VARIANCE TRADEOFF</a:t>
            </a:r>
          </a:p>
        </p:txBody>
      </p:sp>
      <p:sp>
        <p:nvSpPr>
          <p:cNvPr id="218" name="Shape 218"/>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BIAS - VARIANCE TRADEOFF</a:t>
            </a:r>
          </a:p>
        </p:txBody>
      </p:sp>
      <p:pic>
        <p:nvPicPr>
          <p:cNvPr id="221" name="pasted-image.png"/>
          <p:cNvPicPr>
            <a:picLocks noChangeAspect="1"/>
          </p:cNvPicPr>
          <p:nvPr/>
        </p:nvPicPr>
        <p:blipFill>
          <a:blip r:embed="rId2">
            <a:extLst/>
          </a:blip>
          <a:stretch>
            <a:fillRect/>
          </a:stretch>
        </p:blipFill>
        <p:spPr>
          <a:xfrm>
            <a:off x="2018960" y="983218"/>
            <a:ext cx="5325155" cy="4249182"/>
          </a:xfrm>
          <a:prstGeom prst="rect">
            <a:avLst/>
          </a:prstGeom>
          <a:ln w="25400"/>
        </p:spPr>
      </p:pic>
      <p:sp>
        <p:nvSpPr>
          <p:cNvPr id="222" name="Shape 222"/>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